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9144000" cy="6858000"/>
  <p:defaultTextStyle>
    <a:lvl1pPr marL="0" indent="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Times New Roman"/>
      </a:defRPr>
    </a:lvl1pPr>
    <a:lvl2pPr marL="457200" indent="4572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Times New Roman"/>
      </a:defRPr>
    </a:lvl2pPr>
    <a:lvl3pPr marL="914400" indent="9144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Times New Roman"/>
      </a:defRPr>
    </a:lvl3pPr>
    <a:lvl4pPr marL="1371600" indent="13716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Times New Roman"/>
      </a:defRPr>
    </a:lvl4pPr>
    <a:lvl5pPr marL="1828800" indent="18288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Times New Roman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4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2"/>
            <a:ext cx="2895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/>
        </p:blipFill>
        <p:spPr bwMode="auto">
          <a:xfrm>
            <a:off x="107502" y="116631"/>
            <a:ext cx="8928990" cy="65904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771798" y="4077072"/>
            <a:ext cx="3744414" cy="936102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 algn="ctr">
              <a:buNone/>
              <a:defRPr sz="2000" b="0" i="0" cap="none" spc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2411759" y="3786978"/>
            <a:ext cx="4320477" cy="158405"/>
            <a:chOff x="971598" y="3129577"/>
            <a:chExt cx="6007189" cy="326893"/>
          </a:xfrm>
          <a:solidFill>
            <a:srgbClr val="835A2D"/>
          </a:solidFill>
        </p:grpSpPr>
        <p:sp>
          <p:nvSpPr>
            <p:cNvPr id="5" name="Полилиния 4"/>
            <p:cNvSpPr/>
            <p:nvPr userDrawn="1"/>
          </p:nvSpPr>
          <p:spPr bwMode="auto">
            <a:xfrm>
              <a:off x="971598" y="3205632"/>
              <a:ext cx="2826360" cy="87392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2" name="Полилиния 9"/>
            <p:cNvSpPr/>
            <p:nvPr userDrawn="1"/>
          </p:nvSpPr>
          <p:spPr bwMode="auto">
            <a:xfrm flipV="1">
              <a:off x="971598" y="3290349"/>
              <a:ext cx="2826360" cy="87393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4" name="Овал 7"/>
            <p:cNvSpPr/>
            <p:nvPr userDrawn="1"/>
          </p:nvSpPr>
          <p:spPr bwMode="auto">
            <a:xfrm>
              <a:off x="3742380" y="3209049"/>
              <a:ext cx="125964" cy="167953"/>
            </a:xfrm>
            <a:prstGeom prst="ellipse">
              <a:avLst/>
            </a:prstGeom>
            <a:grpFill/>
            <a:ln>
              <a:noFill/>
            </a:ln>
          </p:spPr>
        </p:sp>
        <p:sp>
          <p:nvSpPr>
            <p:cNvPr id="14" name="Овал 13"/>
            <p:cNvSpPr/>
            <p:nvPr userDrawn="1"/>
          </p:nvSpPr>
          <p:spPr bwMode="auto">
            <a:xfrm>
              <a:off x="3877731" y="3129577"/>
              <a:ext cx="245169" cy="326893"/>
            </a:xfrm>
            <a:prstGeom prst="ellipse">
              <a:avLst/>
            </a:prstGeom>
            <a:grpFill/>
            <a:ln>
              <a:noFill/>
            </a:ln>
          </p:spPr>
        </p:sp>
        <p:grpSp>
          <p:nvGrpSpPr>
            <p:cNvPr id="11" name="Группа 10"/>
            <p:cNvGrpSpPr/>
            <p:nvPr userDrawn="1"/>
          </p:nvGrpSpPr>
          <p:grpSpPr bwMode="auto">
            <a:xfrm flipH="1">
              <a:off x="4122901" y="3204293"/>
              <a:ext cx="2855886" cy="172110"/>
              <a:chOff x="1123998" y="3408832"/>
              <a:chExt cx="2896745" cy="172110"/>
            </a:xfrm>
            <a:grpFill/>
          </p:grpSpPr>
          <p:sp>
            <p:nvSpPr>
              <p:cNvPr id="15" name="Полилиния 14"/>
              <p:cNvSpPr/>
              <p:nvPr userDrawn="1"/>
            </p:nvSpPr>
            <p:spPr bwMode="auto">
              <a:xfrm>
                <a:off x="1123998" y="3408832"/>
                <a:ext cx="2826360" cy="87392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7" name="Полилиния 16"/>
              <p:cNvSpPr/>
              <p:nvPr userDrawn="1"/>
            </p:nvSpPr>
            <p:spPr bwMode="auto">
              <a:xfrm flipV="1">
                <a:off x="1123998" y="3493549"/>
                <a:ext cx="2826360" cy="87393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8" name="Овал 17"/>
              <p:cNvSpPr/>
              <p:nvPr userDrawn="1"/>
            </p:nvSpPr>
            <p:spPr bwMode="auto">
              <a:xfrm>
                <a:off x="3894779" y="3412248"/>
                <a:ext cx="125964" cy="167953"/>
              </a:xfrm>
              <a:prstGeom prst="ellipse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auto">
          <a:xfrm>
            <a:off x="1565730" y="2608326"/>
            <a:ext cx="6048670" cy="803506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4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2"/>
            <a:ext cx="2895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7"/>
            <a:ext cx="2057400" cy="585152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7"/>
            <a:ext cx="6019798" cy="5851524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4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2"/>
            <a:ext cx="2895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userDrawn="1">
  <p:cSld name="Section Head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/>
        </p:blipFill>
        <p:spPr bwMode="auto">
          <a:xfrm>
            <a:off x="107502" y="116631"/>
            <a:ext cx="8928990" cy="6590404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836712"/>
            <a:ext cx="7772400" cy="10081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060847"/>
            <a:ext cx="7772400" cy="3816424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200">
                <a:solidFill>
                  <a:srgbClr val="60363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1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33534" y="6165302"/>
            <a:ext cx="2133598" cy="365124"/>
          </a:xfrm>
        </p:spPr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22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2"/>
            <a:ext cx="2895598" cy="36512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2"/>
            <a:ext cx="2133598" cy="365124"/>
          </a:xfrm>
        </p:spPr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598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197" y="1600200"/>
            <a:ext cx="4038598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2"/>
            <a:ext cx="4040185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3"/>
            <a:ext cx="40401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535112"/>
            <a:ext cx="4041774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6" y="2174873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4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2"/>
            <a:ext cx="2895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4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2"/>
            <a:ext cx="2895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3" y="1556790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48" y="1916832"/>
            <a:ext cx="5111748" cy="420932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2752533"/>
            <a:ext cx="3008313" cy="33736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4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2"/>
            <a:ext cx="2895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7" y="4800600"/>
            <a:ext cx="5486400" cy="572616"/>
          </a:xfrm>
        </p:spPr>
        <p:txBody>
          <a:bodyPr anchor="b"/>
          <a:lstStyle>
            <a:lvl1pPr algn="ctr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4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2"/>
            <a:ext cx="2895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852209" y="1797124"/>
            <a:ext cx="5439582" cy="30000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7625" cmpd="sng">
            <a:noFill/>
            <a:prstDash val="sysDot"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>
              <a:spcBef>
                <a:spcPts val="398"/>
              </a:spcBef>
              <a:buNone/>
              <a:defRPr lang="en-US" sz="1800" b="0" cap="none" spc="0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3"/>
          </p:nvPr>
        </p:nvSpPr>
        <p:spPr bwMode="auto">
          <a:xfrm>
            <a:off x="1737360" y="5445222"/>
            <a:ext cx="5669278" cy="648072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600" b="0" i="0" cap="none" spc="28">
                <a:solidFill>
                  <a:srgbClr val="603636"/>
                </a:solidFill>
                <a:latin typeface="+mn-lt"/>
                <a:ea typeface="+mn-ea"/>
                <a:cs typeface="Arial"/>
              </a:defRPr>
            </a:lvl1pPr>
            <a:lvl2pPr marL="171450" indent="1587">
              <a:buNone/>
              <a:defRPr>
                <a:solidFill>
                  <a:schemeClr val="bg2"/>
                </a:solidFill>
              </a:defRPr>
            </a:lvl2pPr>
            <a:lvl3pPr marL="344487" indent="6349">
              <a:buNone/>
              <a:defRPr>
                <a:solidFill>
                  <a:schemeClr val="bg2"/>
                </a:solidFill>
              </a:defRPr>
            </a:lvl3pPr>
            <a:lvl4pPr marL="515937" indent="3174">
              <a:buNone/>
              <a:defRPr>
                <a:solidFill>
                  <a:schemeClr val="bg2"/>
                </a:solidFill>
              </a:defRPr>
            </a:lvl4pPr>
            <a:lvl5pPr marL="688974" indent="-1587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>
              <a:spcBef>
                <a:spcPts val="599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/>
        </p:blipFill>
        <p:spPr bwMode="auto">
          <a:xfrm>
            <a:off x="107502" y="116631"/>
            <a:ext cx="8928990" cy="65904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-108518" y="-24174"/>
            <a:ext cx="9361038" cy="1538631"/>
          </a:xfrm>
          <a:prstGeom prst="rect">
            <a:avLst/>
          </a:prstGeom>
        </p:spPr>
      </p:pic>
      <p:grpSp>
        <p:nvGrpSpPr>
          <p:cNvPr id="77" name="Группа 76"/>
          <p:cNvGrpSpPr/>
          <p:nvPr/>
        </p:nvGrpSpPr>
        <p:grpSpPr bwMode="auto">
          <a:xfrm>
            <a:off x="3148506" y="1074072"/>
            <a:ext cx="2846985" cy="122679"/>
            <a:chOff x="971598" y="3129577"/>
            <a:chExt cx="6007189" cy="326893"/>
          </a:xfrm>
          <a:solidFill>
            <a:srgbClr val="835A2D"/>
          </a:solidFill>
        </p:grpSpPr>
        <p:sp>
          <p:nvSpPr>
            <p:cNvPr id="78" name="Полилиния 77"/>
            <p:cNvSpPr/>
            <p:nvPr userDrawn="1"/>
          </p:nvSpPr>
          <p:spPr bwMode="auto">
            <a:xfrm>
              <a:off x="971598" y="3205632"/>
              <a:ext cx="2826360" cy="87392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79" name="Полилиния 78"/>
            <p:cNvSpPr/>
            <p:nvPr userDrawn="1"/>
          </p:nvSpPr>
          <p:spPr bwMode="auto">
            <a:xfrm flipV="1">
              <a:off x="971598" y="3290349"/>
              <a:ext cx="2826360" cy="87393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80" name="Овал 79"/>
            <p:cNvSpPr/>
            <p:nvPr userDrawn="1"/>
          </p:nvSpPr>
          <p:spPr bwMode="auto">
            <a:xfrm>
              <a:off x="3742380" y="3209049"/>
              <a:ext cx="125964" cy="167953"/>
            </a:xfrm>
            <a:prstGeom prst="ellipse">
              <a:avLst/>
            </a:prstGeom>
            <a:grpFill/>
            <a:ln>
              <a:noFill/>
            </a:ln>
          </p:spPr>
        </p:sp>
        <p:sp>
          <p:nvSpPr>
            <p:cNvPr id="81" name="Овал 80"/>
            <p:cNvSpPr/>
            <p:nvPr userDrawn="1"/>
          </p:nvSpPr>
          <p:spPr bwMode="auto">
            <a:xfrm>
              <a:off x="3877731" y="3129577"/>
              <a:ext cx="245169" cy="326893"/>
            </a:xfrm>
            <a:prstGeom prst="ellipse">
              <a:avLst/>
            </a:prstGeom>
            <a:grpFill/>
            <a:ln>
              <a:noFill/>
            </a:ln>
          </p:spPr>
        </p:sp>
        <p:grpSp>
          <p:nvGrpSpPr>
            <p:cNvPr id="82" name="Группа 81"/>
            <p:cNvGrpSpPr/>
            <p:nvPr userDrawn="1"/>
          </p:nvGrpSpPr>
          <p:grpSpPr bwMode="auto">
            <a:xfrm flipH="1">
              <a:off x="4122901" y="3204293"/>
              <a:ext cx="2855886" cy="172110"/>
              <a:chOff x="1123998" y="3408832"/>
              <a:chExt cx="2896745" cy="172110"/>
            </a:xfrm>
            <a:grpFill/>
          </p:grpSpPr>
          <p:sp>
            <p:nvSpPr>
              <p:cNvPr id="83" name="Полилиния 82"/>
              <p:cNvSpPr/>
              <p:nvPr userDrawn="1"/>
            </p:nvSpPr>
            <p:spPr bwMode="auto">
              <a:xfrm>
                <a:off x="1123998" y="3408832"/>
                <a:ext cx="2826360" cy="87392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84" name="Полилиния 83"/>
              <p:cNvSpPr/>
              <p:nvPr userDrawn="1"/>
            </p:nvSpPr>
            <p:spPr bwMode="auto">
              <a:xfrm flipV="1">
                <a:off x="1123998" y="3493549"/>
                <a:ext cx="2826360" cy="87393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85" name="Овал 84"/>
              <p:cNvSpPr/>
              <p:nvPr userDrawn="1"/>
            </p:nvSpPr>
            <p:spPr bwMode="auto">
              <a:xfrm>
                <a:off x="3894779" y="3412248"/>
                <a:ext cx="125964" cy="167953"/>
              </a:xfrm>
              <a:prstGeom prst="ellipse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1547662" y="274637"/>
            <a:ext cx="6048670" cy="80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 bwMode="auto">
          <a:xfrm>
            <a:off x="683568" y="1772814"/>
            <a:ext cx="7776864" cy="4392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2"/>
          </p:nvPr>
        </p:nvSpPr>
        <p:spPr bwMode="auto">
          <a:xfrm>
            <a:off x="433534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вт 15.10.24</a:t>
            </a:fld>
            <a:endParaRPr lang="ru-RU"/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3"/>
          </p:nvPr>
        </p:nvSpPr>
        <p:spPr bwMode="auto">
          <a:xfrm>
            <a:off x="3100536" y="6165302"/>
            <a:ext cx="2895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4"/>
          </p:nvPr>
        </p:nvSpPr>
        <p:spPr bwMode="auto">
          <a:xfrm>
            <a:off x="6529536" y="6165302"/>
            <a:ext cx="2133598" cy="365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398"/>
        </a:spcBef>
        <a:buNone/>
        <a:defRPr sz="3200" b="1" cap="none" spc="0">
          <a:solidFill>
            <a:schemeClr val="accent2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55599" indent="-355599" algn="l" defTabSz="914400">
        <a:lnSpc>
          <a:spcPct val="100000"/>
        </a:lnSpc>
        <a:spcBef>
          <a:spcPts val="599"/>
        </a:spcBef>
        <a:spcAft>
          <a:spcPts val="0"/>
        </a:spcAft>
        <a:buClr>
          <a:schemeClr val="accent1"/>
        </a:buClr>
        <a:buFont typeface="Wingdings"/>
        <a:buChar char="v"/>
        <a:defRPr sz="2800" b="0" i="0" cap="none" spc="28">
          <a:solidFill>
            <a:srgbClr val="603636"/>
          </a:solidFill>
          <a:latin typeface="+mn-lt"/>
          <a:ea typeface="+mn-ea"/>
          <a:cs typeface="Arial"/>
        </a:defRPr>
      </a:lvl1pPr>
      <a:lvl2pPr marL="903287" indent="-355599" algn="l" defTabSz="914400">
        <a:lnSpc>
          <a:spcPct val="100000"/>
        </a:lnSpc>
        <a:spcBef>
          <a:spcPts val="1199"/>
        </a:spcBef>
        <a:buClr>
          <a:schemeClr val="accent1"/>
        </a:buClr>
        <a:buFont typeface="Courier New"/>
        <a:buChar char="o"/>
        <a:defRPr sz="2400">
          <a:solidFill>
            <a:srgbClr val="835A2D"/>
          </a:solidFill>
          <a:latin typeface="+mn-lt"/>
          <a:ea typeface="+mn-ea"/>
          <a:cs typeface="Arial"/>
        </a:defRPr>
      </a:lvl2pPr>
      <a:lvl3pPr marL="1258887" indent="-355599" algn="l" defTabSz="914400">
        <a:lnSpc>
          <a:spcPct val="100000"/>
        </a:lnSpc>
        <a:spcBef>
          <a:spcPts val="1199"/>
        </a:spcBef>
        <a:buClr>
          <a:schemeClr val="accent1"/>
        </a:buClr>
        <a:buFont typeface="Wingdings"/>
        <a:buChar char="v"/>
        <a:defRPr sz="2000">
          <a:solidFill>
            <a:srgbClr val="603636"/>
          </a:solidFill>
          <a:latin typeface="+mn-lt"/>
          <a:ea typeface="+mn-ea"/>
          <a:cs typeface="Arial"/>
        </a:defRPr>
      </a:lvl3pPr>
      <a:lvl4pPr marL="1614487" indent="-355599" algn="l" defTabSz="914400">
        <a:lnSpc>
          <a:spcPct val="100000"/>
        </a:lnSpc>
        <a:spcBef>
          <a:spcPts val="1199"/>
        </a:spcBef>
        <a:buClr>
          <a:schemeClr val="accent1"/>
        </a:buClr>
        <a:buFont typeface="Courier New"/>
        <a:buChar char="o"/>
        <a:defRPr sz="1800">
          <a:solidFill>
            <a:srgbClr val="835A2D"/>
          </a:solidFill>
          <a:latin typeface="+mn-lt"/>
          <a:ea typeface="+mn-ea"/>
          <a:cs typeface="Arial"/>
        </a:defRPr>
      </a:lvl4pPr>
      <a:lvl5pPr marL="2149474" indent="-355599" algn="l" defTabSz="914400">
        <a:lnSpc>
          <a:spcPct val="100000"/>
        </a:lnSpc>
        <a:spcBef>
          <a:spcPts val="1199"/>
        </a:spcBef>
        <a:buClr>
          <a:schemeClr val="accent1"/>
        </a:buClr>
        <a:buFont typeface="Wingdings"/>
        <a:buChar char="Ø"/>
        <a:defRPr sz="1800">
          <a:solidFill>
            <a:srgbClr val="603636"/>
          </a:solidFill>
          <a:latin typeface="+mn-lt"/>
          <a:ea typeface="+mn-ea"/>
          <a:cs typeface="Arial"/>
        </a:defRPr>
      </a:lvl5pPr>
      <a:lvl6pPr marL="0" indent="0" algn="ctr" defTabSz="914400">
        <a:lnSpc>
          <a:spcPct val="100000"/>
        </a:lnSpc>
        <a:spcBef>
          <a:spcPts val="1199"/>
        </a:spcBef>
        <a:buFont typeface="Arial"/>
        <a:buNone/>
        <a:defRPr sz="14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>
        <a:lnSpc>
          <a:spcPct val="100000"/>
        </a:lnSpc>
        <a:spcBef>
          <a:spcPts val="1199"/>
        </a:spcBef>
        <a:buFont typeface="Arial"/>
        <a:buNone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>
        <a:lnSpc>
          <a:spcPct val="100000"/>
        </a:lnSpc>
        <a:spcBef>
          <a:spcPts val="1199"/>
        </a:spcBef>
        <a:buFont typeface="Arial"/>
        <a:buNone/>
        <a:defRPr sz="14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>
        <a:lnSpc>
          <a:spcPct val="100000"/>
        </a:lnSpc>
        <a:spcBef>
          <a:spcPts val="1199"/>
        </a:spcBef>
        <a:buFont typeface="Arial"/>
        <a:buNone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18283310" name="Рисунок 17182833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6821" y="1658710"/>
            <a:ext cx="8300356" cy="44645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8245213" name=" 378245212"/>
          <p:cNvSpPr/>
          <p:nvPr/>
        </p:nvSpPr>
        <p:spPr bwMode="auto">
          <a:xfrm>
            <a:off x="327960" y="1171299"/>
            <a:ext cx="3537931" cy="5212116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1200" dirty="0"/>
          </a:p>
          <a:p>
            <a:pPr>
              <a:defRPr/>
            </a:pPr>
            <a:r>
              <a:rPr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феврале 1840 года на балу у графини де Лаваль состоялось дуэль с Э. де </a:t>
            </a:r>
            <a:r>
              <a:rPr sz="12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Барантом</a:t>
            </a:r>
            <a:r>
              <a:rPr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сыном французского посла, за что Лермонтов был предан  военному суду и снова выслан на Кавказ в </a:t>
            </a:r>
            <a:r>
              <a:rPr sz="12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Тенгинский</a:t>
            </a:r>
            <a:r>
              <a:rPr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пехотный полк . Как  участник тяжёлого сражения при реке Валерик в Чечне он дважды  представлялся к наградам (одна из них - золотая сабля с надписью "За  храбрость"), но царь, не желая облегчить участь поэта, отклонил эти  представления. В феврале 1841 года Лермонтову был разрешен короткий  отпуск в столицу для свидания с бабушкой Е.А. Арсеньевой, но вскоре,  полный мрачных предчувствий, он вынужден был снова отправиться в полк. В  последние месяцы жизни Лермонтов создал свои лучшие стихи — «Родина»,  «Утёс», «Спор», «Листок», «Нет, не тебя так пылко я люблю...». Последнее  произведение поэта — «Пророк». По пути в полк М.Ю. Лермонтов задержался  для лечения в Пятигорске.  Время проходило в шумных пикниках, кавалькадах,  вечеринках с музыкой и танцами. В этой компании находился и отставной  майор Мартынов, любивший порисоваться, обратить на  себя внимание. Лермонтов часто зло и едко вышучивал его. Между ними  произошла роковая ссора, закончившаяся "вечно печальной" дуэлью. </a:t>
            </a:r>
            <a:endParaRPr sz="1200" dirty="0"/>
          </a:p>
        </p:txBody>
      </p:sp>
      <p:pic>
        <p:nvPicPr>
          <p:cNvPr id="572419524" name="Рисунок 572419523"/>
          <p:cNvPicPr>
            <a:picLocks noChangeAspect="1"/>
          </p:cNvPicPr>
          <p:nvPr/>
        </p:nvPicPr>
        <p:blipFill>
          <a:blip r:embed="rId2"/>
          <a:srcRect l="40044"/>
          <a:stretch/>
        </p:blipFill>
        <p:spPr bwMode="auto">
          <a:xfrm>
            <a:off x="3921074" y="1669484"/>
            <a:ext cx="4787974" cy="44920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9887710" name=" 1249887709"/>
          <p:cNvSpPr/>
          <p:nvPr/>
        </p:nvSpPr>
        <p:spPr bwMode="auto">
          <a:xfrm>
            <a:off x="423212" y="1211543"/>
            <a:ext cx="8541276" cy="164595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sz="1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Похороны Лермонтова, несмотря на все хлопоты друзей, не могли быть  совершены по церковному обряду. Официальное сообщение об его смерти  гласило: "15 июня, около 5 часов вечера, разразилась ужасная буря с  громом и молнией; в это самое время между горами Машуком и Бештау  скончался лечившийся в Пятигорске М.Ю. Лермонтов".  Михаил Лермонтов был похоронен на  городском кладбище в Пятигорске. Позднее гроб с телом М.Ю. Лермонтова  был перевезён в село Тарханы и погребён в семейном склепе Арсеньевых. В  1899 г. в Пятигорске открыт памятник Лермонтову.</a:t>
            </a:r>
            <a:endParaRPr sz="1400" dirty="0"/>
          </a:p>
        </p:txBody>
      </p:sp>
      <p:pic>
        <p:nvPicPr>
          <p:cNvPr id="1389214431" name="Рисунок 138921443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60981" y="2857500"/>
            <a:ext cx="2476839" cy="3641002"/>
          </a:xfrm>
          <a:prstGeom prst="rect">
            <a:avLst/>
          </a:prstGeom>
        </p:spPr>
      </p:pic>
      <p:pic>
        <p:nvPicPr>
          <p:cNvPr id="1984200370" name="Рисунок 198420036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4285" y="2966356"/>
            <a:ext cx="4818321" cy="30676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3917438" name="TextBox 1033917437"/>
          <p:cNvSpPr txBox="1"/>
          <p:nvPr/>
        </p:nvSpPr>
        <p:spPr bwMode="auto">
          <a:xfrm>
            <a:off x="1103570" y="1428749"/>
            <a:ext cx="7439088" cy="35779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/>
              <a:t>Книги,  представленные на выставке, находятся  в библиотеке  колледжа.</a:t>
            </a:r>
          </a:p>
        </p:txBody>
      </p:sp>
      <p:pic>
        <p:nvPicPr>
          <p:cNvPr id="1551592095" name="Рисунок 155159209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53131" y="1794545"/>
            <a:ext cx="3290583" cy="46824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ShapeType="1"/>
          </p:cNvSpPr>
          <p:nvPr>
            <p:ph type="title"/>
          </p:nvPr>
        </p:nvSpPr>
        <p:spPr bwMode="auto">
          <a:xfrm>
            <a:off x="5920499" y="5265964"/>
            <a:ext cx="2766299" cy="1592035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 i="0">
                <a:solidFill>
                  <a:schemeClr val="dk2"/>
                </a:solidFill>
                <a:latin typeface="Times New Roman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 i="0">
                <a:solidFill>
                  <a:schemeClr val="dk2"/>
                </a:solidFill>
                <a:latin typeface="Times New Roman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 i="0">
                <a:solidFill>
                  <a:schemeClr val="dk2"/>
                </a:solidFill>
                <a:latin typeface="Times New Roman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 i="0">
                <a:solidFill>
                  <a:schemeClr val="dk2"/>
                </a:solidFill>
                <a:latin typeface="Times New Roman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 i="0">
                <a:solidFill>
                  <a:schemeClr val="dk2"/>
                </a:solidFill>
                <a:latin typeface="Times New Roman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sz="2200" b="0" i="0" u="none">
                <a:solidFill>
                  <a:schemeClr val="tx1"/>
                </a:solidFill>
              </a:rPr>
              <a:t>ч</a:t>
            </a:r>
            <a:br>
              <a:rPr sz="2200" b="0" i="0" u="none">
                <a:solidFill>
                  <a:schemeClr val="tx1"/>
                </a:solidFill>
              </a:rPr>
            </a:br>
            <a:endParaRPr sz="2200">
              <a:solidFill>
                <a:schemeClr val="tx1"/>
              </a:solidFill>
            </a:endParaRPr>
          </a:p>
        </p:txBody>
      </p:sp>
      <p:sp>
        <p:nvSpPr>
          <p:cNvPr id="1810294442" name=" 1810294441"/>
          <p:cNvSpPr/>
          <p:nvPr/>
        </p:nvSpPr>
        <p:spPr bwMode="auto">
          <a:xfrm>
            <a:off x="1695218" y="1248591"/>
            <a:ext cx="5889705" cy="1005876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Михаил Юрьевич Лермонтов родился ночью со 2 на 3 октября (15 октября  по новому стилю) 1814 года в доме напротив площади Красных Ворот — той  самой, где сегодня стоит самый известный в России памятник поэту.</a:t>
            </a:r>
            <a:endParaRPr sz="1400"/>
          </a:p>
        </p:txBody>
      </p:sp>
      <p:pic>
        <p:nvPicPr>
          <p:cNvPr id="1540349433" name="Рисунок 154034943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0770" y="2387137"/>
            <a:ext cx="5075526" cy="3644228"/>
          </a:xfrm>
          <a:prstGeom prst="rect">
            <a:avLst/>
          </a:prstGeom>
        </p:spPr>
      </p:pic>
      <p:pic>
        <p:nvPicPr>
          <p:cNvPr id="526014113" name="Рисунок 5260141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57213" y="2387137"/>
            <a:ext cx="2766298" cy="37469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0741899" name=" 1170741898"/>
          <p:cNvSpPr/>
          <p:nvPr/>
        </p:nvSpPr>
        <p:spPr bwMode="auto">
          <a:xfrm>
            <a:off x="480764" y="1097789"/>
            <a:ext cx="8115827" cy="207267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Отец поэта — Юрий Петрович Лермонтов (1787—1831), капитан в отставке из  небогатых помещиков Тульской губернии. По словам близко знавших его  людей, это был замечательный красавец, с доброй и отзывчивой душой, но  крайне легкомысленный и несдержанный. Поместье его - Кропотовка,  Ефремовского уезда Тульской губернии - находилось по соседству с имением  Васильевским, принадлежавшим Елизавете Алексеевне Арсеньевой,  урожденной Столыпиной. Красота и столичный манеры Юрия Петровича пленили  единственную дочь Арсеньевой, нервную и романтически-настроенную Марию  Михайловну. Несмотря на протест своей гордой матери, она вскоре стала  женой небогатого "армейского офицера".</a:t>
            </a:r>
            <a:endParaRPr sz="1400"/>
          </a:p>
        </p:txBody>
      </p:sp>
      <p:pic>
        <p:nvPicPr>
          <p:cNvPr id="1499187963" name="Рисунок 1499187962"/>
          <p:cNvPicPr>
            <a:picLocks noChangeAspect="1"/>
          </p:cNvPicPr>
          <p:nvPr/>
        </p:nvPicPr>
        <p:blipFill>
          <a:blip r:embed="rId2"/>
          <a:srcRect b="13391"/>
          <a:stretch/>
        </p:blipFill>
        <p:spPr bwMode="auto">
          <a:xfrm>
            <a:off x="2089392" y="3170463"/>
            <a:ext cx="5007426" cy="32525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3036462" name=" 903036461"/>
          <p:cNvSpPr/>
          <p:nvPr/>
        </p:nvSpPr>
        <p:spPr bwMode="auto">
          <a:xfrm>
            <a:off x="323802" y="1160959"/>
            <a:ext cx="4358519" cy="2286036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sz="1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Детские годы Михаила, с марта 1815 года, прошли в селе Тарханы  </a:t>
            </a:r>
            <a:r>
              <a:rPr sz="1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Чембарского</a:t>
            </a:r>
            <a:r>
              <a:rPr sz="1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уезда Пензенской губернии (ныне с. Лермонтово Пензенской  области) в имении бабушки Е.А. Арсеньевой. Прекрасная природа,  заботливое отношение бабушки, отличное домашнее образование, которое  было стандартом в дворянской среде того времени, всё способствовало  нравственному и духовному развитию будущего поэта.</a:t>
            </a:r>
            <a:endParaRPr sz="1400" dirty="0"/>
          </a:p>
        </p:txBody>
      </p:sp>
      <p:pic>
        <p:nvPicPr>
          <p:cNvPr id="83594653" name="Рисунок 83594652"/>
          <p:cNvPicPr>
            <a:picLocks noChangeAspect="1"/>
          </p:cNvPicPr>
          <p:nvPr/>
        </p:nvPicPr>
        <p:blipFill>
          <a:blip r:embed="rId2"/>
          <a:srcRect l="12359" t="5334" r="8147"/>
          <a:stretch/>
        </p:blipFill>
        <p:spPr bwMode="auto">
          <a:xfrm>
            <a:off x="5308178" y="1277764"/>
            <a:ext cx="3377890" cy="3015753"/>
          </a:xfrm>
          <a:prstGeom prst="rect">
            <a:avLst/>
          </a:prstGeom>
        </p:spPr>
      </p:pic>
      <p:pic>
        <p:nvPicPr>
          <p:cNvPr id="452439891" name="Рисунок 45243989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33322" y="4196122"/>
            <a:ext cx="3452745" cy="2282265"/>
          </a:xfrm>
          <a:prstGeom prst="rect">
            <a:avLst/>
          </a:prstGeom>
        </p:spPr>
      </p:pic>
      <p:pic>
        <p:nvPicPr>
          <p:cNvPr id="745664567" name="Рисунок 74566456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4799" y="3501798"/>
            <a:ext cx="4187521" cy="27847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1158500" name=" 1581158499"/>
          <p:cNvSpPr/>
          <p:nvPr/>
        </p:nvSpPr>
        <p:spPr bwMode="auto">
          <a:xfrm>
            <a:off x="396000" y="1257298"/>
            <a:ext cx="5102750" cy="121923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sz="1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Тарханах Лермонтов с детства наблюдал картины крестьянского быта и сельской природы, прислушивался к народным песням, преданиям о Степане  Разине, Емельяне Пугачеве. </a:t>
            </a:r>
            <a:endParaRPr sz="1400" dirty="0"/>
          </a:p>
        </p:txBody>
      </p:sp>
      <p:pic>
        <p:nvPicPr>
          <p:cNvPr id="1064093458" name="Рисунок 106409345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6000" y="2571782"/>
            <a:ext cx="5587894" cy="3398137"/>
          </a:xfrm>
          <a:prstGeom prst="rect">
            <a:avLst/>
          </a:prstGeom>
        </p:spPr>
      </p:pic>
      <p:pic>
        <p:nvPicPr>
          <p:cNvPr id="231361078" name="Рисунок 23136107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83894" y="1526817"/>
            <a:ext cx="2893830" cy="40929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056432" name=" 177056431"/>
          <p:cNvSpPr/>
          <p:nvPr/>
        </p:nvSpPr>
        <p:spPr bwMode="auto">
          <a:xfrm>
            <a:off x="327962" y="1117962"/>
            <a:ext cx="8667928" cy="185931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1827 году Лермонтов приехал в Москву, начал писать стихи, создал  первые поэмы («Черкесы», «Кавказский пленник»), отмеченные подражанием  Александру Сергеевичу Пушкину. "Черкесы" были написаны летом 1828 во  время поездки в Тарханы. На копии поэмы Лермонтов сделает запись: "В  Чембаре за дубом". 1 сентября 1828 года Лермонтов был зачислен  полупансионером в четвертый класс Московского университетского  благородного пансиона. В декабре того же года Лермонтов успешно  переведен в пятый класс и за прилежное отношение к занятиям получает два  приза: картину и книгу. Именно к 1828 году сам Лермонтов относит начало  своей поэтической деятельности</a:t>
            </a:r>
            <a:endParaRPr sz="1400"/>
          </a:p>
        </p:txBody>
      </p:sp>
      <p:pic>
        <p:nvPicPr>
          <p:cNvPr id="1332032099" name="Рисунок 133203209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8278" y="2977276"/>
            <a:ext cx="4616935" cy="3462701"/>
          </a:xfrm>
          <a:prstGeom prst="rect">
            <a:avLst/>
          </a:prstGeom>
        </p:spPr>
      </p:pic>
      <p:pic>
        <p:nvPicPr>
          <p:cNvPr id="1848408888" name="Рисунок 184840888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21769" y="2742635"/>
            <a:ext cx="2543908" cy="38421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9879348" name=" 1169879347"/>
          <p:cNvSpPr/>
          <p:nvPr/>
        </p:nvSpPr>
        <p:spPr bwMode="auto">
          <a:xfrm>
            <a:off x="402994" y="1184365"/>
            <a:ext cx="2905005" cy="249939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sz="1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Будучи студентом, Лермонтов  был страстно  влюблен... в молоденькую, милую, умную как день, и в полном смысле  восхитительную Варвару Александровну Лопухину... Чувство к ней  Лермонтова было безотчетно, но истинно и сильно, и едва ли не сохранил  он его до самой смерти своей.</a:t>
            </a:r>
            <a:endParaRPr sz="1400" dirty="0"/>
          </a:p>
        </p:txBody>
      </p:sp>
      <p:sp>
        <p:nvSpPr>
          <p:cNvPr id="963073697" name=" 963073696"/>
          <p:cNvSpPr/>
          <p:nvPr/>
        </p:nvSpPr>
        <p:spPr bwMode="auto">
          <a:xfrm>
            <a:off x="6192642" y="1184365"/>
            <a:ext cx="2585428" cy="5303556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 ног других не забывал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Я взор твоих очей;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Любя других, я лишь страдал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Любовью прежних дней;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Так память, демон-властелин,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Всё будит старину,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я твержу один, один: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Люблю, люблю одну! —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Принадлежишь другому ты,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Забыт певец тобой;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 тех пор влекут меня мечты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Прочь от земли родной;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Корабль умчит меня от ней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безвестную страну,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повторит волна морей: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Люблю, люблю одну! —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не узнает шумный свет,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Кто нежно так любим,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Как я страдал и сколько лет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Я памятью томим;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где бы я ни стал искать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Былую тишину,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Все сердце будет мне шептать: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Люблю, люблю одну! —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М.Ю. Лермонтов, 1831 г.</a:t>
            </a:r>
            <a:endParaRPr/>
          </a:p>
        </p:txBody>
      </p:sp>
      <p:pic>
        <p:nvPicPr>
          <p:cNvPr id="1903265307" name="Рисунок 190326530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4636" y="3683759"/>
            <a:ext cx="3624404" cy="2572821"/>
          </a:xfrm>
          <a:prstGeom prst="rect">
            <a:avLst/>
          </a:prstGeom>
        </p:spPr>
      </p:pic>
      <p:pic>
        <p:nvPicPr>
          <p:cNvPr id="618505892" name="Рисунок 61850589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10750" y="1576551"/>
            <a:ext cx="2081890" cy="24500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8634283" name=" 2108634282"/>
          <p:cNvSpPr/>
          <p:nvPr/>
        </p:nvSpPr>
        <p:spPr bwMode="auto">
          <a:xfrm>
            <a:off x="354840" y="1215388"/>
            <a:ext cx="4681266" cy="164595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sz="12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Кавказе поэт работал над романом, первые главы которого были созданы за несколько лет до этого.  Произведение печатали отрывками в журнале «Отечественные записки»,  а позже выпустили отдельной книгой — раскупили ее очень быстро.  В том же, 1840 году вышло единственное прижизненное издание .</a:t>
            </a:r>
            <a:endParaRPr sz="1400" dirty="0"/>
          </a:p>
        </p:txBody>
      </p:sp>
      <p:pic>
        <p:nvPicPr>
          <p:cNvPr id="1589161362" name="Рисунок 158916136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8643" y="2861344"/>
            <a:ext cx="4573662" cy="3424132"/>
          </a:xfrm>
          <a:prstGeom prst="rect">
            <a:avLst/>
          </a:prstGeom>
        </p:spPr>
      </p:pic>
      <p:pic>
        <p:nvPicPr>
          <p:cNvPr id="692173720" name="Рисунок 692173719"/>
          <p:cNvPicPr>
            <a:picLocks noChangeAspect="1"/>
          </p:cNvPicPr>
          <p:nvPr/>
        </p:nvPicPr>
        <p:blipFill>
          <a:blip r:embed="rId3"/>
          <a:srcRect l="6617" t="-2155" r="12075" b="18647"/>
          <a:stretch/>
        </p:blipFill>
        <p:spPr bwMode="auto">
          <a:xfrm>
            <a:off x="4982305" y="1337221"/>
            <a:ext cx="3801185" cy="50147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92720067" name="Рисунок 139272006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49142" y="1641423"/>
            <a:ext cx="2032787" cy="2985004"/>
          </a:xfrm>
          <a:prstGeom prst="rect">
            <a:avLst/>
          </a:prstGeom>
        </p:spPr>
      </p:pic>
      <p:pic>
        <p:nvPicPr>
          <p:cNvPr id="1592040836" name="Рисунок 159204083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32698" y="3045479"/>
            <a:ext cx="2440473" cy="3451174"/>
          </a:xfrm>
          <a:prstGeom prst="rect">
            <a:avLst/>
          </a:prstGeom>
        </p:spPr>
      </p:pic>
      <p:pic>
        <p:nvPicPr>
          <p:cNvPr id="1432278193" name="Рисунок 143227819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6492" y="1523999"/>
            <a:ext cx="1883444" cy="3042959"/>
          </a:xfrm>
          <a:prstGeom prst="rect">
            <a:avLst/>
          </a:prstGeom>
        </p:spPr>
      </p:pic>
      <p:pic>
        <p:nvPicPr>
          <p:cNvPr id="2140358888" name="Рисунок 214035888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47184" y="1555004"/>
            <a:ext cx="2171922" cy="3406298"/>
          </a:xfrm>
          <a:prstGeom prst="rect">
            <a:avLst/>
          </a:prstGeom>
        </p:spPr>
      </p:pic>
      <p:pic>
        <p:nvPicPr>
          <p:cNvPr id="872323890" name="Рисунок 87232388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374821" y="3258154"/>
            <a:ext cx="2095499" cy="323849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Classic">
  <a:themeElements>
    <a:clrScheme name="Classic">
      <a:dk1>
        <a:sysClr val="windowText" lastClr="000000"/>
      </a:dk1>
      <a:lt1>
        <a:srgbClr val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Классическая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11</TotalTime>
  <Words>952</Words>
  <Application>Microsoft Office PowerPoint</Application>
  <DocSecurity>0</DocSecurity>
  <PresentationFormat>Экран (4:3)</PresentationFormat>
  <Paragraphs>22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Courier New</vt:lpstr>
      <vt:lpstr>Times New Roman</vt:lpstr>
      <vt:lpstr>Wingdings</vt:lpstr>
      <vt:lpstr>Classic</vt:lpstr>
      <vt:lpstr>Презентация PowerPoint</vt:lpstr>
      <vt:lpstr>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 Сергеевич Тургенев: личность и судьба</dc:title>
  <dc:subject/>
  <dc:creator>52</dc:creator>
  <cp:keywords/>
  <dc:description/>
  <cp:lastModifiedBy>Мария Лукичева</cp:lastModifiedBy>
  <cp:revision>29</cp:revision>
  <dcterms:created xsi:type="dcterms:W3CDTF">2010-12-12T12:10:00Z</dcterms:created>
  <dcterms:modified xsi:type="dcterms:W3CDTF">2024-10-15T05:36:41Z</dcterms:modified>
  <cp:category/>
  <dc:identifier/>
  <cp:contentStatus/>
  <dc:language/>
  <cp:version/>
</cp:coreProperties>
</file>