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6858000" type="screen4x3"/>
  <p:notesSz cx="9144000" cy="6858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09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685800" y="2130425"/>
            <a:ext cx="7772400" cy="1470025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371600" y="3886200"/>
            <a:ext cx="64008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69EE448-0A3F-4783-BDBA-6500A2A0A817}" type="datetime1">
              <a:rPr lang="ru-RU"/>
              <a:pPr>
                <a:defRPr/>
              </a:pPr>
              <a:t>23.05.2023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C92E3818-A4E6-48DC-8D3B-B063F82268FE}" type="datetime1">
              <a:rPr lang="ru-RU"/>
              <a:pPr>
                <a:defRPr/>
              </a:pPr>
              <a:t>23.05.2023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6629400" y="274638"/>
            <a:ext cx="2057400" cy="5851525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457200" y="274638"/>
            <a:ext cx="6019800" cy="5851525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05B985F-B13E-4DDC-A23A-2B901F57D2F6}" type="datetime1">
              <a:rPr lang="ru-RU"/>
              <a:pPr>
                <a:defRPr/>
              </a:pPr>
              <a:t>23.05.2023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67DEF83E-DC81-442E-AEAD-E19B6651C03C}" type="datetime1">
              <a:rPr lang="ru-RU"/>
              <a:pPr>
                <a:defRPr/>
              </a:pPr>
              <a:t>23.05.2023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2979E89-3F50-45A3-97CC-F0256DE6A741}" type="datetime1">
              <a:rPr lang="ru-RU"/>
              <a:pPr>
                <a:defRPr/>
              </a:pPr>
              <a:t>23.05.2023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 bwMode="auto"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 bwMode="auto"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0C4573C-276A-46E3-9DEE-83C80006533B}" type="datetime1">
              <a:rPr lang="ru-RU"/>
              <a:pPr>
                <a:defRPr/>
              </a:pPr>
              <a:t>23.05.2023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 bwMode="auto"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 bwMode="auto"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71962C8-90C7-4058-9159-80B8CD719532}" type="datetime1">
              <a:rPr lang="ru-RU"/>
              <a:pPr>
                <a:defRPr/>
              </a:pPr>
              <a:t>23.05.2023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611E19D-8EEA-4494-8424-1310B6D2CB25}" type="datetime1">
              <a:rPr lang="ru-RU"/>
              <a:pPr>
                <a:defRPr/>
              </a:pPr>
              <a:t>23.05.2023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F159390-7431-4107-81B4-3CFDCF0398BD}" type="datetime1">
              <a:rPr lang="ru-RU"/>
              <a:pPr>
                <a:defRPr/>
              </a:pPr>
              <a:t>23.05.2023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 bwMode="auto"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99C50CA-2A54-43F3-88ED-B593085FD9A6}" type="datetime1">
              <a:rPr lang="ru-RU"/>
              <a:pPr>
                <a:defRPr/>
              </a:pPr>
              <a:t>23.05.2023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2A0B12AC-5682-4A2E-AC7A-C8837A2FE630}" type="datetime1">
              <a:rPr lang="ru-RU"/>
              <a:pPr>
                <a:defRPr/>
              </a:pPr>
              <a:t>23.05.2023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 cstate="print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43E02D2-25BC-47D4-94EC-DC7CDCF02BAA}" type="datetime1">
              <a:rPr lang="ru-RU"/>
              <a:pPr>
                <a:defRPr/>
              </a:pPr>
              <a:t>23.05.2023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19B0651-EE4F-4900-A07F-96A6BFA9D0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>
        <a:spcBef>
          <a:spcPts val="0"/>
        </a:spcBef>
        <a:buFont typeface="Arial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>
        <a:spcBef>
          <a:spcPts val="0"/>
        </a:spcBef>
        <a:buFont typeface="Arial"/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spcBef>
          <a:spcPts val="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spcBef>
          <a:spcPts val="0"/>
        </a:spcBef>
        <a:buFont typeface="Arial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spcBef>
          <a:spcPts val="0"/>
        </a:spcBef>
        <a:buFont typeface="Arial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 cstate="print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250945142" name="Рисунок 1250945141"/>
          <p:cNvPicPr>
            <a:picLocks noChangeAspect="1"/>
          </p:cNvPicPr>
          <p:nvPr/>
        </p:nvPicPr>
        <p:blipFill>
          <a:blip r:embed="rId3" cstate="print"/>
          <a:srcRect l="7760" t="5733" r="11224" b="11162"/>
          <a:stretch/>
        </p:blipFill>
        <p:spPr bwMode="auto">
          <a:xfrm>
            <a:off x="1351613" y="916328"/>
            <a:ext cx="6004366" cy="42440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:w="http://schemas.openxmlformats.org/wordprocessingml/2006/main" xmlns:m="http://schemas.openxmlformats.org/officeDocument/2006/math" xmlns="" Requires="p14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 bwMode="auto">
          <a:xfrm>
            <a:off x="611560" y="1124744"/>
            <a:ext cx="3096344" cy="415498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     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Славяне получили возможность читать и писать на своём языке, появился не только славянский алфавит, но и родился первый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славянский литературный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язык, многие слова которого до сих пор употребляются в болгарском, русском, украинском и других славянских языках.</a:t>
            </a:r>
            <a:endParaRPr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rcRect l="7350" t="10296" r="8755" b="14007"/>
          <a:stretch/>
        </p:blipFill>
        <p:spPr bwMode="auto">
          <a:xfrm>
            <a:off x="3791882" y="3568860"/>
            <a:ext cx="4461075" cy="2616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8774498" name="Рисунок 88774497"/>
          <p:cNvPicPr>
            <a:picLocks noChangeAspect="1"/>
          </p:cNvPicPr>
          <p:nvPr/>
        </p:nvPicPr>
        <p:blipFill>
          <a:blip r:embed="rId3" cstate="print"/>
          <a:srcRect r="3210" b="22955"/>
          <a:stretch/>
        </p:blipFill>
        <p:spPr bwMode="auto">
          <a:xfrm>
            <a:off x="3760473" y="397879"/>
            <a:ext cx="4523892" cy="27007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:w="http://schemas.openxmlformats.org/wordprocessingml/2006/main" xmlns:m="http://schemas.openxmlformats.org/officeDocument/2006/math" xmlns="" Requires="p14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 bwMode="auto">
          <a:xfrm>
            <a:off x="899592" y="4293096"/>
            <a:ext cx="7416859" cy="200054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     </a:t>
            </a:r>
            <a:r>
              <a:rPr lang="ru-RU" sz="2400" b="1" dirty="0">
                <a:solidFill>
                  <a:schemeClr val="tx1"/>
                </a:solidFill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После смерти братьев их просветительская деятельность была продолжена учениками в южнославянских странах. </a:t>
            </a:r>
            <a:endParaRPr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Славянская грамота прочно утвердилась в Болгарии, откуда распространялась в страны южных и восточных славян (IX век). </a:t>
            </a:r>
            <a:endParaRPr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На Русь письменность пришла в X веке (после крещения Руси в 988 году).</a:t>
            </a:r>
            <a:endParaRPr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/>
        </p:blipFill>
        <p:spPr bwMode="auto">
          <a:xfrm>
            <a:off x="971600" y="476672"/>
            <a:ext cx="3371655" cy="37568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/>
        </p:blipFill>
        <p:spPr bwMode="auto">
          <a:xfrm>
            <a:off x="5426866" y="270763"/>
            <a:ext cx="2673526" cy="38960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:w="http://schemas.openxmlformats.org/wordprocessingml/2006/main" xmlns:m="http://schemas.openxmlformats.org/officeDocument/2006/math" xmlns="" Requires="p14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 bwMode="auto">
          <a:xfrm>
            <a:off x="755575" y="4797151"/>
            <a:ext cx="7632883" cy="155451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      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Старославянская азбука существовала в двух вариантах: глаголица – (от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глаголъ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«речь») и кириллица, между которыми было как сходство, так и существенные отличия. </a:t>
            </a:r>
            <a:endParaRPr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/>
        </p:blipFill>
        <p:spPr bwMode="auto">
          <a:xfrm>
            <a:off x="2255600" y="260647"/>
            <a:ext cx="4536343" cy="44087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:w="http://schemas.openxmlformats.org/wordprocessingml/2006/main" xmlns:m="http://schemas.openxmlformats.org/officeDocument/2006/math" xmlns="" Requires="p14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 bwMode="auto">
          <a:xfrm>
            <a:off x="3779912" y="1340768"/>
            <a:ext cx="4680554" cy="38472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     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кириллице имеется </a:t>
            </a:r>
            <a:endParaRPr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43 буквы. </a:t>
            </a:r>
            <a:endParaRPr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Каждая имеет свое название, похожее на обычные слова: А - аз, Б – буки, В - веди, Г – глаголь, Д – добро, Ж – живете, З - земля и так далее. 	</a:t>
            </a:r>
            <a:endParaRPr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Азбука – само название образовано от двух первых букв. </a:t>
            </a:r>
            <a:endParaRPr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В кириллице буквы имеют более простую и ясную для нас форму, именно эта азбука явилась основой нашего русского алфавита.</a:t>
            </a:r>
            <a:endParaRPr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/>
        </p:blipFill>
        <p:spPr bwMode="auto">
          <a:xfrm>
            <a:off x="611560" y="1556792"/>
            <a:ext cx="2857500" cy="3343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:w="http://schemas.openxmlformats.org/wordprocessingml/2006/main" xmlns:m="http://schemas.openxmlformats.org/officeDocument/2006/math" xmlns="" Requires="p14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 bwMode="auto">
          <a:xfrm>
            <a:off x="1019826" y="380547"/>
            <a:ext cx="7200942" cy="200054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     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Древнейшая книга на Руси, написанная кириллицей, -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Остромиро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Евангелие 1057 года. Это Евангелие хранится в Российской Национальной библиотеке (г.Санкт-Петербург).</a:t>
            </a:r>
            <a:endParaRPr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К кириллическим памятникам также принадлежат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Чудовская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Псалтырь, Изборник Святослава,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Супрасльска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рукопись.</a:t>
            </a:r>
            <a:endParaRPr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/>
        </p:blipFill>
        <p:spPr bwMode="auto">
          <a:xfrm>
            <a:off x="5342069" y="4232029"/>
            <a:ext cx="3086472" cy="20254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/>
        </p:blipFill>
        <p:spPr bwMode="auto">
          <a:xfrm>
            <a:off x="3497353" y="2953433"/>
            <a:ext cx="1935609" cy="2103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/>
        </p:blipFill>
        <p:spPr bwMode="auto">
          <a:xfrm>
            <a:off x="369419" y="3884381"/>
            <a:ext cx="3127934" cy="2345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:w="http://schemas.openxmlformats.org/wordprocessingml/2006/main" xmlns:m="http://schemas.openxmlformats.org/officeDocument/2006/math" xmlns="" Requires="p14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 bwMode="auto">
          <a:xfrm>
            <a:off x="959541" y="729534"/>
            <a:ext cx="7201123" cy="452431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Алфавиты на основе кириллицы включают алфавиты следующих славянских языков:</a:t>
            </a:r>
            <a:endParaRPr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белорусского языка (белорусский алфавит)</a:t>
            </a:r>
            <a:endParaRPr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болгарского языка (болгарский алфавит)</a:t>
            </a:r>
            <a:endParaRPr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македонского языка (македонский алфавит)</a:t>
            </a:r>
            <a:endParaRPr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русинского языка/диалекта (русинский алфавит)</a:t>
            </a:r>
            <a:endParaRPr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русского языка (русский алфавит)</a:t>
            </a:r>
            <a:endParaRPr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сербского языка (сербский кириллический алфавит)</a:t>
            </a:r>
            <a:endParaRPr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украинского языка (украинский алфавит)</a:t>
            </a:r>
            <a:endParaRPr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черногорского языка (черногорский алфавит)</a:t>
            </a:r>
            <a:endParaRPr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/>
              <a:buChar char="•"/>
              <a:defRPr/>
            </a:pPr>
            <a:endParaRPr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:w="http://schemas.openxmlformats.org/wordprocessingml/2006/main" xmlns:m="http://schemas.openxmlformats.org/officeDocument/2006/math" xmlns="" Requires="p14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 bwMode="auto">
          <a:xfrm>
            <a:off x="4211960" y="1052736"/>
            <a:ext cx="4176499" cy="415498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    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Глаголица первоначально имела в своем составе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38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букв, а к XI веку уже 40.</a:t>
            </a:r>
            <a:endParaRPr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Глаголица представляла собой замысловатое, петлеобразное письмо, буквы глаголицы более вычурны и имели преимущественно замкнутые очертания. </a:t>
            </a:r>
            <a:endParaRPr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Глаголические памятники славянской письменности являются более древними (Киевские листки,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Зографское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Мариинское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Евангелия).</a:t>
            </a:r>
            <a:endParaRPr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/>
        </p:blipFill>
        <p:spPr bwMode="auto">
          <a:xfrm>
            <a:off x="771346" y="1106286"/>
            <a:ext cx="3031526" cy="40420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:w="http://schemas.openxmlformats.org/wordprocessingml/2006/main" xmlns:m="http://schemas.openxmlformats.org/officeDocument/2006/math" xmlns="" Requires="p14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 bwMode="auto">
          <a:xfrm>
            <a:off x="1043608" y="1268760"/>
            <a:ext cx="7200835" cy="4401205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Споры о том, какая из азбук была первичной, не утихают до сих пор.      </a:t>
            </a:r>
            <a:endParaRPr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Многие учёные считают, что первой славянской азбукой была глаголица, созданная во второй половине IX века, а кириллица появилась в X веке после принятия славянами христианства.</a:t>
            </a:r>
            <a:endParaRPr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Предполагают, что автором глаголицы является один из братьев Кирилл, а кириллицы – ученик Кирилла и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Мефодия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Константин Болгарский. Другие считают, что именно святой Кирилл изобрел кириллицу. </a:t>
            </a:r>
            <a:endParaRPr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Но, как бы впоследствии ни разрешилась эта научная дискуссия, свидетельство исторических источников о братьях Кирилле и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Мефодии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как о создателях славянской письменности и книжной культуры остаётся неизменным.</a:t>
            </a:r>
            <a:endParaRPr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:w="http://schemas.openxmlformats.org/wordprocessingml/2006/main" xmlns:m="http://schemas.openxmlformats.org/officeDocument/2006/math" xmlns="" Requires="p14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 bwMode="auto">
          <a:xfrm>
            <a:off x="1092168" y="367825"/>
            <a:ext cx="7200835" cy="193899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Создание славянской азбуки имело и имеет до сих пор огромное значение для развития славянской письменности, славянских народов, славянской культуры.</a:t>
            </a:r>
            <a:endParaRPr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Разработанная Кириллом и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Мефодием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письменность оказала большое влияние на развитие русской книжности и литературы.</a:t>
            </a:r>
            <a:endParaRPr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/>
        </p:blipFill>
        <p:spPr bwMode="auto">
          <a:xfrm>
            <a:off x="971600" y="2924944"/>
            <a:ext cx="2871478" cy="30258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/>
        </p:blipFill>
        <p:spPr bwMode="auto">
          <a:xfrm>
            <a:off x="4764037" y="4761018"/>
            <a:ext cx="2573713" cy="16712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/>
        </p:blipFill>
        <p:spPr bwMode="auto">
          <a:xfrm>
            <a:off x="4857551" y="3081652"/>
            <a:ext cx="2386686" cy="1534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:w="http://schemas.openxmlformats.org/wordprocessingml/2006/main" xmlns:m="http://schemas.openxmlformats.org/officeDocument/2006/math" xmlns="" Requires="p14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0165180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924321E-F1FE-B362-53A6-9466DF041A7B}" type="slidenum">
              <a:rPr lang="ru-RU"/>
              <a:pPr>
                <a:defRPr/>
              </a:pPr>
              <a:t>19</a:t>
            </a:fld>
            <a:endParaRPr lang="ru-RU"/>
          </a:p>
        </p:txBody>
      </p:sp>
      <p:sp>
        <p:nvSpPr>
          <p:cNvPr id="1094852360" name="TextBox 1094852359"/>
          <p:cNvSpPr txBox="1"/>
          <p:nvPr/>
        </p:nvSpPr>
        <p:spPr bwMode="auto">
          <a:xfrm>
            <a:off x="1231044" y="639018"/>
            <a:ext cx="6955815" cy="357790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dirty="0" err="1" smtClean="0">
                <a:latin typeface="Times New Roman" pitchFamily="18" charset="0"/>
                <a:cs typeface="Times New Roman" pitchFamily="18" charset="0"/>
              </a:rPr>
              <a:t>Книги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dirty="0" err="1" smtClean="0">
                <a:latin typeface="Times New Roman" pitchFamily="18" charset="0"/>
                <a:cs typeface="Times New Roman" pitchFamily="18" charset="0"/>
              </a:rPr>
              <a:t>представленные</a:t>
            </a:r>
            <a:r>
              <a:rPr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на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 smtClean="0">
                <a:latin typeface="Times New Roman" pitchFamily="18" charset="0"/>
                <a:cs typeface="Times New Roman" pitchFamily="18" charset="0"/>
              </a:rPr>
              <a:t>выставке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находятся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фонде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библиотеки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1124744"/>
            <a:ext cx="3719754" cy="5317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:w="http://schemas.openxmlformats.org/wordprocessingml/2006/main" xmlns:m="http://schemas.openxmlformats.org/officeDocument/2006/math" xmlns="" Requires="p14">
      <p:transition p14:dur="2000" advClick="1"/>
    </mc:Choice>
    <mc:Fallback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 bwMode="auto">
          <a:xfrm>
            <a:off x="683568" y="367825"/>
            <a:ext cx="7776864" cy="267765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defTabSz="450000">
              <a:tabLst>
                <a:tab pos="450000" algn="l"/>
              </a:tabLst>
              <a:defRPr/>
            </a:pP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     </a:t>
            </a:r>
            <a:r>
              <a:rPr lang="ru-RU" sz="2400" b="1" dirty="0">
                <a:solidFill>
                  <a:schemeClr val="tx1"/>
                </a:solidFill>
              </a:rPr>
              <a:t> 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Начало письменности — особая веха в истории каждого народа, в истории его культуры. </a:t>
            </a:r>
            <a:endParaRPr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defTabSz="450000">
              <a:tabLst>
                <a:tab pos="450000" algn="l"/>
              </a:tabLst>
              <a:defRPr/>
            </a:pPr>
            <a:endParaRPr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defTabSz="450000">
              <a:tabLst>
                <a:tab pos="450000" algn="l"/>
              </a:tabLst>
              <a:defRPr/>
            </a:pP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Благодаря целому ряду исторических свидетельств нам известно о начале славянской письменности и её создателях — святых </a:t>
            </a:r>
            <a:endParaRPr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defTabSz="450000">
              <a:tabLst>
                <a:tab pos="450000" algn="l"/>
              </a:tabLst>
              <a:defRPr/>
            </a:pP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Кирилле и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Мефодии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rcRect b="10117"/>
          <a:stretch/>
        </p:blipFill>
        <p:spPr bwMode="auto">
          <a:xfrm>
            <a:off x="2185550" y="3499671"/>
            <a:ext cx="4844892" cy="29799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:w="http://schemas.openxmlformats.org/wordprocessingml/2006/main" xmlns:m="http://schemas.openxmlformats.org/officeDocument/2006/math" xmlns="" Requires="p14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 bwMode="auto">
          <a:xfrm>
            <a:off x="683568" y="404664"/>
            <a:ext cx="7776863" cy="175432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24 мая 863 года в городе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Плиске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тогдашней столице Болгарии,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солунские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братья Кирилл и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Мефодий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огласили изобретение славянского алфавита.</a:t>
            </a:r>
            <a:endParaRPr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В память о великом просветительском подвиге святых равноапостольных братьев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24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мая во всём мире празднуется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День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славянской письменности и культуры.</a:t>
            </a:r>
            <a:endParaRPr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7963" t="6204" r="8819" b="17849"/>
          <a:stretch/>
        </p:blipFill>
        <p:spPr bwMode="auto">
          <a:xfrm>
            <a:off x="683568" y="2852936"/>
            <a:ext cx="3719747" cy="2667214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26887654" name="Рисунок 326887653"/>
          <p:cNvPicPr>
            <a:picLocks noChangeAspect="1"/>
          </p:cNvPicPr>
          <p:nvPr/>
        </p:nvPicPr>
        <p:blipFill>
          <a:blip r:embed="rId3" cstate="print"/>
          <a:stretch/>
        </p:blipFill>
        <p:spPr bwMode="auto">
          <a:xfrm>
            <a:off x="5004048" y="2276872"/>
            <a:ext cx="3374185" cy="40859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:w="http://schemas.openxmlformats.org/wordprocessingml/2006/main" xmlns:m="http://schemas.openxmlformats.org/officeDocument/2006/math" xmlns="" Requires="p14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 bwMode="auto">
          <a:xfrm>
            <a:off x="611560" y="319596"/>
            <a:ext cx="7920879" cy="267765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      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Общенациональное, общественное празднование памяти святых Кирилла и </a:t>
            </a:r>
            <a:r>
              <a:rPr lang="ru-RU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Мефодия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Дней славянской письменности и культуры в России состоялось в 1985 году, когда славянские народы вместе с мировой общественностью отмечали 1100-летие со дня кончины святителя </a:t>
            </a:r>
            <a:r>
              <a:rPr lang="ru-RU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Мефодия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архиепископа Моравского и </a:t>
            </a:r>
            <a:r>
              <a:rPr lang="ru-RU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Паннонского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30 января 1991 года Президиум Верховного Совета РСФСР своим постановлением объявил 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24 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мая Днём славянской письменности и культуры, придав тем самым ему государственный статус.</a:t>
            </a:r>
            <a:endParaRPr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68164755" name="Рисунок 768164754"/>
          <p:cNvPicPr>
            <a:picLocks noChangeAspect="1"/>
          </p:cNvPicPr>
          <p:nvPr/>
        </p:nvPicPr>
        <p:blipFill>
          <a:blip r:embed="rId2" cstate="print"/>
          <a:stretch/>
        </p:blipFill>
        <p:spPr bwMode="auto">
          <a:xfrm>
            <a:off x="1019158" y="3140969"/>
            <a:ext cx="2606737" cy="3418018"/>
          </a:xfrm>
          <a:prstGeom prst="rect">
            <a:avLst/>
          </a:prstGeom>
        </p:spPr>
      </p:pic>
      <p:pic>
        <p:nvPicPr>
          <p:cNvPr id="380955886" name="Рисунок 380955885"/>
          <p:cNvPicPr>
            <a:picLocks noChangeAspect="1"/>
          </p:cNvPicPr>
          <p:nvPr/>
        </p:nvPicPr>
        <p:blipFill>
          <a:blip r:embed="rId3" cstate="print"/>
          <a:stretch/>
        </p:blipFill>
        <p:spPr bwMode="auto">
          <a:xfrm>
            <a:off x="4067944" y="3140968"/>
            <a:ext cx="4410826" cy="33081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:w="http://schemas.openxmlformats.org/wordprocessingml/2006/main" xmlns:m="http://schemas.openxmlformats.org/officeDocument/2006/math" xmlns="" Requires="p14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 bwMode="auto">
          <a:xfrm>
            <a:off x="611560" y="764704"/>
            <a:ext cx="7848872" cy="193899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    </a:t>
            </a:r>
            <a:r>
              <a:rPr lang="ru-RU" sz="2400" b="1" dirty="0">
                <a:solidFill>
                  <a:schemeClr val="tx1"/>
                </a:solidFill>
              </a:rPr>
              <a:t>  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 своему содержанию День славянской письменности и культуры является единственным в России государственно-церковным праздником, который государственные и общественные организации проводят совместно с Русской православной церковью. </a:t>
            </a:r>
            <a:endParaRPr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/>
        </p:blipFill>
        <p:spPr bwMode="auto">
          <a:xfrm>
            <a:off x="4463505" y="3350524"/>
            <a:ext cx="3795671" cy="28467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34806253" name="Рисунок 1134806252"/>
          <p:cNvPicPr>
            <a:picLocks noChangeAspect="1"/>
          </p:cNvPicPr>
          <p:nvPr/>
        </p:nvPicPr>
        <p:blipFill>
          <a:blip r:embed="rId3" cstate="print"/>
          <a:stretch/>
        </p:blipFill>
        <p:spPr bwMode="auto">
          <a:xfrm>
            <a:off x="374999" y="3278838"/>
            <a:ext cx="3986835" cy="29901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:w="http://schemas.openxmlformats.org/wordprocessingml/2006/main" xmlns:m="http://schemas.openxmlformats.org/officeDocument/2006/math" xmlns="" Requires="p14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 bwMode="auto">
          <a:xfrm>
            <a:off x="3491880" y="1052736"/>
            <a:ext cx="5051984" cy="489364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Кирилл и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Мефодий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- славянские просветители, создатели славянской азбуки, великие проповедники христианства, первые переводчики богослужебных книг с греческого на славянский язык, канонизированные не только православной, но и католической церковью.</a:t>
            </a:r>
            <a:endParaRPr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Кирилл (до принятия монашества - Константин) (827 - 869) и его старший брат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Мефодий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(815 - 885) родились в греческом городе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Солунь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(Салоники).</a:t>
            </a:r>
            <a:endParaRPr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/>
        </p:blipFill>
        <p:spPr bwMode="auto">
          <a:xfrm>
            <a:off x="882002" y="3543010"/>
            <a:ext cx="2128259" cy="30597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81106320" name="Рисунок 581106319"/>
          <p:cNvPicPr>
            <a:picLocks noChangeAspect="1"/>
          </p:cNvPicPr>
          <p:nvPr/>
        </p:nvPicPr>
        <p:blipFill>
          <a:blip r:embed="rId3" cstate="print"/>
          <a:stretch/>
        </p:blipFill>
        <p:spPr bwMode="auto">
          <a:xfrm>
            <a:off x="882002" y="259312"/>
            <a:ext cx="2290212" cy="34524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:w="http://schemas.openxmlformats.org/wordprocessingml/2006/main" xmlns:m="http://schemas.openxmlformats.org/officeDocument/2006/math" xmlns="" Requires="p14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 bwMode="auto">
          <a:xfrm>
            <a:off x="3851920" y="1772816"/>
            <a:ext cx="4680520" cy="350865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ru-RU" sz="2400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800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Кирилл обучался в Константинополе при дворе византийского императора Михаила III, хорошо знал греческий, славянский, латинский, еврейский, арабский языки, преподавал философию, за что и получил прозвание Философ. </a:t>
            </a:r>
            <a:endParaRPr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Мефодий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состоял на военной службе, несколько лет управлял одной из областей, населённых славянами, впоследствии удалился в монастырь.</a:t>
            </a:r>
            <a:endParaRPr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sz="1800" b="1" dirty="0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/>
        </p:blipFill>
        <p:spPr bwMode="auto">
          <a:xfrm>
            <a:off x="395536" y="1124744"/>
            <a:ext cx="3275201" cy="46788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:w="http://schemas.openxmlformats.org/wordprocessingml/2006/main" xmlns:m="http://schemas.openxmlformats.org/officeDocument/2006/math" xmlns="" Requires="p14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 bwMode="auto">
          <a:xfrm>
            <a:off x="755575" y="403996"/>
            <a:ext cx="7632919" cy="261610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     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Проповедническую деятельность Кирилл и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Мефодий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начали в Великой Моравии, куда были присланы в 862 году византийским императором Михаилом с целью христианского просвещения славян.      </a:t>
            </a:r>
            <a:endParaRPr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Чтобы иметь возможность проповедовать на славянском языке, необходимо было сделать перевод Священного писания на славянский язык, однако азбуки, способной передать славянскую речь, в тот момент не существовало.</a:t>
            </a:r>
            <a:endParaRPr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/>
        </p:blipFill>
        <p:spPr bwMode="auto">
          <a:xfrm>
            <a:off x="3203848" y="3140968"/>
            <a:ext cx="3166930" cy="33244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:w="http://schemas.openxmlformats.org/wordprocessingml/2006/main" xmlns:m="http://schemas.openxmlformats.org/officeDocument/2006/math" xmlns="" Requires="p14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 bwMode="auto">
          <a:xfrm>
            <a:off x="683568" y="283426"/>
            <a:ext cx="7776864" cy="267765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     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Кирилл 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принялся за создание славянской азбуки. В работе ему помогал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Мефодий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также хорошо знавший славянский язык. </a:t>
            </a:r>
            <a:endParaRPr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В 863 году славянская азбука была создана, на её основе был сделан перевод ряда богослужебных книг с греческого на славянский язык - первые тексты из Евангелия, Псалтыри и Апостола.</a:t>
            </a:r>
            <a:endParaRPr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/>
        </p:blipFill>
        <p:spPr bwMode="auto">
          <a:xfrm>
            <a:off x="5077215" y="3432311"/>
            <a:ext cx="2651077" cy="3144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/>
        </p:blipFill>
        <p:spPr bwMode="auto">
          <a:xfrm>
            <a:off x="1260299" y="3432311"/>
            <a:ext cx="2759751" cy="30663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:w="http://schemas.openxmlformats.org/wordprocessingml/2006/main" xmlns:m="http://schemas.openxmlformats.org/officeDocument/2006/math" xmlns="" Requires="p14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</TotalTime>
  <Words>882</Words>
  <Application>Microsoft Office PowerPoint</Application>
  <DocSecurity>0</DocSecurity>
  <PresentationFormat>Экран (4:3)</PresentationFormat>
  <Paragraphs>52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Ученик</dc:creator>
  <cp:lastModifiedBy>Студент</cp:lastModifiedBy>
  <cp:revision>52</cp:revision>
  <dcterms:created xsi:type="dcterms:W3CDTF">2012-12-11T13:21:37Z</dcterms:created>
  <dcterms:modified xsi:type="dcterms:W3CDTF">2023-05-23T13:52:24Z</dcterms:modified>
  <dc:identifier/>
  <dc:language/>
  <cp:version/>
</cp:coreProperties>
</file>