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58" r:id="rId5"/>
    <p:sldId id="259" r:id="rId6"/>
    <p:sldId id="260" r:id="rId7"/>
    <p:sldId id="261" r:id="rId8"/>
    <p:sldId id="262" r:id="rId9"/>
    <p:sldId id="264" r:id="rId10"/>
    <p:sldId id="265" r:id="rId11"/>
    <p:sldId id="266" r:id="rId12"/>
    <p:sldId id="267" r:id="rId13"/>
    <p:sldId id="268" r:id="rId14"/>
    <p:sldId id="269" r:id="rId15"/>
    <p:sldId id="272" r:id="rId16"/>
    <p:sldId id="274" r:id="rId17"/>
    <p:sldId id="276" r:id="rId18"/>
    <p:sldId id="27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1EB16BE-8ABE-4DA6-A6E8-1AD96B9BC735}" type="datetimeFigureOut">
              <a:rPr lang="ru-RU" smtClean="0"/>
              <a:pPr/>
              <a:t>17.11.2022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A007977-2A3D-435A-A86E-D4647D25952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B16BE-8ABE-4DA6-A6E8-1AD96B9BC735}" type="datetimeFigureOut">
              <a:rPr lang="ru-RU" smtClean="0"/>
              <a:pPr/>
              <a:t>17.11.2022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07977-2A3D-435A-A86E-D4647D25952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cherkray.ru/content/images/upload/images/uliza/gagarina.jpg"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cherkray.ru/content/images/upload/images/uliza/gogol_1.jpg" TargetMode="Externa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cherkray.ru/content/images/upload/images/uliza/babyshkin_i_v.jpg"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cherkray.ru/content/images/upload/images/uliza/belov_ivanpanf.gif" TargetMode="Externa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cherkray.ru/content/images/upload/images/uliza/Okinin_B_S.jpg" TargetMode="Externa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hyperlink" Target="https://cherkray.ru/content/images/upload/images/uliza/zhykova_1.jpg" TargetMode="External"/><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cherkray.ru/content/images/upload/images/uliza/Vasili_Vereshchagin.jpg" TargetMode="Externa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hyperlink" Target="https://cherkray.ru/?page=Vereshchagin-Vasily-Vasilyevich" TargetMode="Externa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smtClean="0">
                <a:solidFill>
                  <a:schemeClr val="tx2">
                    <a:lumMod val="10000"/>
                  </a:schemeClr>
                </a:solidFill>
              </a:rPr>
              <a:t/>
            </a:r>
            <a:br>
              <a:rPr lang="ru-RU" sz="5400" smtClean="0">
                <a:solidFill>
                  <a:schemeClr val="tx2">
                    <a:lumMod val="10000"/>
                  </a:schemeClr>
                </a:solidFill>
              </a:rPr>
            </a:br>
            <a:r>
              <a:rPr lang="ru-RU" sz="5400" smtClean="0">
                <a:solidFill>
                  <a:schemeClr val="tx2">
                    <a:lumMod val="10000"/>
                  </a:schemeClr>
                </a:solidFill>
              </a:rPr>
              <a:t>«</a:t>
            </a:r>
            <a:r>
              <a:rPr lang="ru-RU" sz="5400" b="1" i="1" smtClean="0">
                <a:solidFill>
                  <a:schemeClr val="tx2">
                    <a:lumMod val="10000"/>
                  </a:schemeClr>
                </a:solidFill>
                <a:latin typeface="Times New Roman" pitchFamily="18" charset="0"/>
                <a:cs typeface="Times New Roman" pitchFamily="18" charset="0"/>
              </a:rPr>
              <a:t>Их </a:t>
            </a:r>
            <a:r>
              <a:rPr lang="ru-RU" sz="5400" b="1" i="1" dirty="0" smtClean="0">
                <a:solidFill>
                  <a:schemeClr val="tx2">
                    <a:lumMod val="10000"/>
                  </a:schemeClr>
                </a:solidFill>
                <a:latin typeface="Times New Roman" pitchFamily="18" charset="0"/>
                <a:cs typeface="Times New Roman" pitchFamily="18" charset="0"/>
              </a:rPr>
              <a:t>именами названы улицы </a:t>
            </a:r>
            <a:r>
              <a:rPr lang="ru-RU" sz="5400" b="1" i="1" smtClean="0">
                <a:solidFill>
                  <a:schemeClr val="tx2">
                    <a:lumMod val="10000"/>
                  </a:schemeClr>
                </a:solidFill>
                <a:latin typeface="Times New Roman" pitchFamily="18" charset="0"/>
                <a:cs typeface="Times New Roman" pitchFamily="18" charset="0"/>
              </a:rPr>
              <a:t>нашего города» </a:t>
            </a:r>
            <a:r>
              <a:rPr lang="ru-RU" sz="5400" i="1" dirty="0" smtClean="0">
                <a:solidFill>
                  <a:schemeClr val="tx2">
                    <a:lumMod val="10000"/>
                  </a:schemeClr>
                </a:solidFill>
              </a:rPr>
              <a:t/>
            </a:r>
            <a:br>
              <a:rPr lang="ru-RU" sz="5400" i="1" dirty="0" smtClean="0">
                <a:solidFill>
                  <a:schemeClr val="tx2">
                    <a:lumMod val="10000"/>
                  </a:schemeClr>
                </a:solidFill>
              </a:rPr>
            </a:br>
            <a:endParaRPr lang="ru-RU" sz="5400" i="1"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t=">
            <a:hlinkClick r:id="rId2"/>
          </p:cNvPr>
          <p:cNvPicPr>
            <a:picLocks noChangeAspect="1" noChangeArrowheads="1"/>
          </p:cNvPicPr>
          <p:nvPr/>
        </p:nvPicPr>
        <p:blipFill>
          <a:blip r:embed="rId3" cstate="print"/>
          <a:srcRect/>
          <a:stretch/>
        </p:blipFill>
        <p:spPr bwMode="auto">
          <a:xfrm>
            <a:off x="179512" y="2492896"/>
            <a:ext cx="5688632" cy="3908577"/>
          </a:xfrm>
          <a:prstGeom prst="rect">
            <a:avLst/>
          </a:prstGeom>
        </p:spPr>
        <p:style>
          <a:lnRef idx="1">
            <a:schemeClr val="accent1"/>
          </a:lnRef>
          <a:fillRef idx="3">
            <a:schemeClr val="accent1"/>
          </a:fillRef>
          <a:effectRef idx="2">
            <a:schemeClr val="accent1"/>
          </a:effectRef>
          <a:fontRef idx="minor">
            <a:schemeClr val="lt1"/>
          </a:fontRef>
        </p:style>
      </p:pic>
      <p:pic>
        <p:nvPicPr>
          <p:cNvPr id="4" name="Picture 4" descr="alt="/>
          <p:cNvPicPr>
            <a:picLocks noChangeAspect="1" noChangeArrowheads="1"/>
          </p:cNvPicPr>
          <p:nvPr/>
        </p:nvPicPr>
        <p:blipFill>
          <a:blip r:embed="rId4" cstate="print"/>
          <a:srcRect/>
          <a:stretch/>
        </p:blipFill>
        <p:spPr bwMode="auto">
          <a:xfrm>
            <a:off x="6084168" y="2492896"/>
            <a:ext cx="2875279" cy="3840106"/>
          </a:xfrm>
          <a:prstGeom prst="rect">
            <a:avLst/>
          </a:prstGeom>
        </p:spPr>
        <p:style>
          <a:lnRef idx="1">
            <a:schemeClr val="accent1"/>
          </a:lnRef>
          <a:fillRef idx="3">
            <a:schemeClr val="accent1"/>
          </a:fillRef>
          <a:effectRef idx="2">
            <a:schemeClr val="accent1"/>
          </a:effectRef>
          <a:fontRef idx="minor">
            <a:schemeClr val="lt1"/>
          </a:fontRef>
        </p:style>
      </p:pic>
      <p:sp>
        <p:nvSpPr>
          <p:cNvPr id="5" name="Прямоугольник 4"/>
          <p:cNvSpPr/>
          <p:nvPr/>
        </p:nvSpPr>
        <p:spPr>
          <a:xfrm>
            <a:off x="395536" y="188640"/>
            <a:ext cx="8280920" cy="2092881"/>
          </a:xfrm>
          <a:prstGeom prst="rect">
            <a:avLst/>
          </a:prstGeom>
        </p:spPr>
        <p:txBody>
          <a:bodyPr wrap="square">
            <a:spAutoFit/>
          </a:bodyPr>
          <a:lstStyle/>
          <a:p>
            <a:pPr lvl="0" algn="ctr" fontAlgn="base">
              <a:spcBef>
                <a:spcPct val="0"/>
              </a:spcBef>
              <a:spcAft>
                <a:spcPct val="0"/>
              </a:spcAft>
            </a:pPr>
            <a:r>
              <a:rPr lang="ru-RU" b="1" dirty="0" smtClean="0">
                <a:solidFill>
                  <a:schemeClr val="bg1"/>
                </a:solidFill>
                <a:latin typeface="Times New Roman" pitchFamily="18" charset="0"/>
                <a:cs typeface="Times New Roman" pitchFamily="18" charset="0"/>
              </a:rPr>
              <a:t>Улица Гагарина</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12 апреля 1961 года Череповец был охвачен той же эйфорией, что и вся страна, – советский космонавт стал первым в мире, кто преодолел земное притяжение.  А уже 11 мая 1961 года – через месяц после первого полета человека в космос – в нашем городе появилась улица Юрия Гагарина. Череповецкая улица, названная в честь космонавта, стала одной из первых улиц Гагарина в Советском Союзе. Она протянулась от улицы Ленина до улицы Мира. До этого улица носила название Клубной.</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В конце 60-х, после смерти Юрия Алексеевича, в аллее на одноименной улице появился бюст первого космонавта, выполненный скульпторами В. </a:t>
            </a:r>
            <a:r>
              <a:rPr lang="ru-RU" sz="1400" dirty="0" err="1" smtClean="0">
                <a:solidFill>
                  <a:schemeClr val="bg1"/>
                </a:solidFill>
                <a:latin typeface="Times New Roman" pitchFamily="18" charset="0"/>
                <a:cs typeface="Times New Roman" pitchFamily="18" charset="0"/>
              </a:rPr>
              <a:t>Дук</a:t>
            </a:r>
            <a:r>
              <a:rPr lang="ru-RU" sz="1400" dirty="0" smtClean="0">
                <a:solidFill>
                  <a:schemeClr val="bg1"/>
                </a:solidFill>
                <a:latin typeface="Times New Roman" pitchFamily="18" charset="0"/>
                <a:cs typeface="Times New Roman" pitchFamily="18" charset="0"/>
              </a:rPr>
              <a:t>  и В. Харченко. Он установлен в 1977 г. на средства рабочих сортопрокатного цеха металлургического завода.</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alt=">
            <a:hlinkClick r:id="rId2"/>
          </p:cNvPr>
          <p:cNvPicPr>
            <a:picLocks noChangeAspect="1" noChangeArrowheads="1"/>
          </p:cNvPicPr>
          <p:nvPr/>
        </p:nvPicPr>
        <p:blipFill>
          <a:blip r:embed="rId3" cstate="print"/>
          <a:srcRect/>
          <a:stretch/>
        </p:blipFill>
        <p:spPr bwMode="auto">
          <a:xfrm>
            <a:off x="1187624" y="1988840"/>
            <a:ext cx="2880320" cy="4327644"/>
          </a:xfrm>
          <a:prstGeom prst="rect">
            <a:avLst/>
          </a:prstGeom>
        </p:spPr>
        <p:style>
          <a:lnRef idx="1">
            <a:schemeClr val="accent1"/>
          </a:lnRef>
          <a:fillRef idx="3">
            <a:schemeClr val="accent1"/>
          </a:fillRef>
          <a:effectRef idx="2">
            <a:schemeClr val="accent1"/>
          </a:effectRef>
          <a:fontRef idx="minor">
            <a:schemeClr val="lt1"/>
          </a:fontRef>
        </p:style>
      </p:pic>
      <p:pic>
        <p:nvPicPr>
          <p:cNvPr id="9218" name="Picture 2" descr="https://www.cherkray.ru/content/images/upload/201612221016072.jpg"/>
          <p:cNvPicPr>
            <a:picLocks noChangeAspect="1" noChangeArrowheads="1"/>
          </p:cNvPicPr>
          <p:nvPr/>
        </p:nvPicPr>
        <p:blipFill>
          <a:blip r:embed="rId4" cstate="print"/>
          <a:srcRect/>
          <a:stretch/>
        </p:blipFill>
        <p:spPr bwMode="auto">
          <a:xfrm>
            <a:off x="4788024" y="2420888"/>
            <a:ext cx="3840424" cy="2880320"/>
          </a:xfrm>
          <a:prstGeom prst="rect">
            <a:avLst/>
          </a:prstGeom>
        </p:spPr>
        <p:style>
          <a:lnRef idx="1">
            <a:schemeClr val="accent1"/>
          </a:lnRef>
          <a:fillRef idx="3">
            <a:schemeClr val="accent1"/>
          </a:fillRef>
          <a:effectRef idx="2">
            <a:schemeClr val="accent1"/>
          </a:effectRef>
          <a:fontRef idx="minor">
            <a:schemeClr val="lt1"/>
          </a:fontRef>
        </p:style>
      </p:pic>
      <p:sp>
        <p:nvSpPr>
          <p:cNvPr id="7" name="Прямоугольник 6"/>
          <p:cNvSpPr/>
          <p:nvPr/>
        </p:nvSpPr>
        <p:spPr>
          <a:xfrm>
            <a:off x="323528" y="260649"/>
            <a:ext cx="8568952" cy="1661993"/>
          </a:xfrm>
          <a:prstGeom prst="rect">
            <a:avLst/>
          </a:prstGeom>
        </p:spPr>
        <p:txBody>
          <a:bodyPr wrap="square">
            <a:spAutoFit/>
          </a:bodyPr>
          <a:lstStyle/>
          <a:p>
            <a:pPr lvl="0" algn="ctr" fontAlgn="base">
              <a:spcBef>
                <a:spcPct val="0"/>
              </a:spcBef>
              <a:spcAft>
                <a:spcPct val="0"/>
              </a:spcAft>
            </a:pPr>
            <a:r>
              <a:rPr lang="ru-RU" b="1" dirty="0" smtClean="0">
                <a:solidFill>
                  <a:schemeClr val="bg1"/>
                </a:solidFill>
                <a:latin typeface="Times New Roman" pitchFamily="18" charset="0"/>
                <a:cs typeface="Times New Roman" pitchFamily="18" charset="0"/>
              </a:rPr>
              <a:t>Улица Гоголя</a:t>
            </a:r>
          </a:p>
          <a:p>
            <a:pPr lvl="0" algn="just" fontAlgn="base">
              <a:spcBef>
                <a:spcPct val="0"/>
              </a:spcBef>
              <a:spcAft>
                <a:spcPct val="0"/>
              </a:spcAft>
            </a:pPr>
            <a:r>
              <a:rPr lang="ru-RU" sz="1400" dirty="0" smtClean="0">
                <a:solidFill>
                  <a:schemeClr val="bg1"/>
                </a:solidFill>
                <a:latin typeface="Times New Roman" pitchFamily="18" charset="0"/>
                <a:cs typeface="Times New Roman" pitchFamily="18" charset="0"/>
              </a:rPr>
              <a:t>Улица названа в честь великого русского писателя Николая Васильевича Гоголя. Имя Н. В. Гоголя в нашем городе носит не только улица, но и сквер на пересечении улиц Первомайской, Гоголя и проспекта Победы. В Череповце есть и памятник Н.В. Гоголю, хотя гениальный писатель никогда не бывал в нашем городе. </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С того места, где сейчас находится улица Гоголя, и начиналось Заречье. Первыми новоселами были рабочие и служащие судостроительного завода, которые строили здесь деревянные двухэтажные дома без особых коммунальных удобств.</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lt=">
            <a:hlinkClick r:id="rId2"/>
          </p:cNvPr>
          <p:cNvPicPr>
            <a:picLocks noChangeAspect="1" noChangeArrowheads="1"/>
          </p:cNvPicPr>
          <p:nvPr/>
        </p:nvPicPr>
        <p:blipFill>
          <a:blip r:embed="rId3" cstate="print"/>
          <a:srcRect/>
          <a:stretch/>
        </p:blipFill>
        <p:spPr bwMode="auto">
          <a:xfrm>
            <a:off x="1187624" y="3429000"/>
            <a:ext cx="2056087" cy="2808312"/>
          </a:xfrm>
          <a:prstGeom prst="rect">
            <a:avLst/>
          </a:prstGeom>
        </p:spPr>
        <p:style>
          <a:lnRef idx="1">
            <a:schemeClr val="accent1"/>
          </a:lnRef>
          <a:fillRef idx="3">
            <a:schemeClr val="accent1"/>
          </a:fillRef>
          <a:effectRef idx="2">
            <a:schemeClr val="accent1"/>
          </a:effectRef>
          <a:fontRef idx="minor">
            <a:schemeClr val="lt1"/>
          </a:fontRef>
        </p:style>
      </p:pic>
      <p:sp>
        <p:nvSpPr>
          <p:cNvPr id="6" name="Прямоугольник 5"/>
          <p:cNvSpPr/>
          <p:nvPr/>
        </p:nvSpPr>
        <p:spPr>
          <a:xfrm>
            <a:off x="323528" y="188640"/>
            <a:ext cx="8568952" cy="2954655"/>
          </a:xfrm>
          <a:prstGeom prst="rect">
            <a:avLst/>
          </a:prstGeom>
        </p:spPr>
        <p:txBody>
          <a:bodyPr wrap="square">
            <a:spAutoFit/>
          </a:bodyPr>
          <a:lstStyle/>
          <a:p>
            <a:pPr lvl="0" algn="ctr" fontAlgn="base">
              <a:spcBef>
                <a:spcPct val="0"/>
              </a:spcBef>
              <a:spcAft>
                <a:spcPct val="0"/>
              </a:spcAft>
            </a:pPr>
            <a:r>
              <a:rPr lang="ru-RU" b="1" dirty="0" smtClean="0">
                <a:solidFill>
                  <a:srgbClr val="333333"/>
                </a:solidFill>
                <a:latin typeface="Times New Roman" pitchFamily="18" charset="0"/>
                <a:cs typeface="Times New Roman" pitchFamily="18" charset="0"/>
              </a:rPr>
              <a:t>Улица Бабушкина</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Улица названа в честь известного революционера, соратника Ильича рабочего-металлиста Бабушкина Ивана Васильевича, уроженца Вологодской области. За неполных 30 лет жизни он прошел путь от рабочего завода за Невской заставой до корреспондента знаменитой ленинской газеты «Искра». Бабушкин был активным членом революционного кружка, участвовал в «Союзе борьбы за освобождение рабочего класса». Его не раз арестовывали за антиправительственную деятельность и бросали в тюрьму. Часто он жил на нелегальном положении, постоянно опасаясь ареста. В 1902 г. Бабушкин, совершив побег из тюрьмы, сумел приехать в Лондон и встретится с В.И.Ленином. Осенью он вернулся в Россию, продолжил революционную деятельность и начал издание «Искры». С 1903 г. Бабушкин находился в ссылке в Сибири. Жизнь революционера оборвалась в 1906 г. Выполняя задание Иркутского комитета партии большевиков, он с товарищами вез из Читы оружие для рабочих. Группу выследили на станции в Иркутске и расстреляли. </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Имя И. В. Бабушкина улица получила во второй половине XX в. В настоящее время улица Бабушкина протянулась от Клубного проезда до улицы Парковой. </a:t>
            </a:r>
          </a:p>
        </p:txBody>
      </p:sp>
      <p:sp>
        <p:nvSpPr>
          <p:cNvPr id="10242" name="AutoShape 2" descr="https://photos.wikimapia.org/p/00/05/64/64/13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4" name="AutoShape 4" descr="https://photos.wikimapia.org/p/00/05/64/64/13_big.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https://photos.wikimapia.org/p/00/03/67/68/20_fu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47" name="Picture 7"/>
          <p:cNvPicPr>
            <a:picLocks noChangeAspect="1" noChangeArrowheads="1"/>
          </p:cNvPicPr>
          <p:nvPr/>
        </p:nvPicPr>
        <p:blipFill>
          <a:blip r:embed="rId4" cstate="print"/>
          <a:srcRect/>
          <a:stretch>
            <a:fillRect/>
          </a:stretch>
        </p:blipFill>
        <p:spPr bwMode="auto">
          <a:xfrm>
            <a:off x="3851920" y="3284984"/>
            <a:ext cx="4354461" cy="333278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s://cherep-nostalgy.ucoz.ru/ulica_okinin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0" name="AutoShape 4" descr="https://cherep-nostalgy.ucoz.ru/ulica_okinin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 name="Picture 2" descr="alt=">
            <a:hlinkClick r:id="rId2"/>
          </p:cNvPr>
          <p:cNvPicPr>
            <a:picLocks noChangeAspect="1" noChangeArrowheads="1"/>
          </p:cNvPicPr>
          <p:nvPr/>
        </p:nvPicPr>
        <p:blipFill>
          <a:blip r:embed="rId3" cstate="print"/>
          <a:srcRect/>
          <a:stretch/>
        </p:blipFill>
        <p:spPr bwMode="auto">
          <a:xfrm>
            <a:off x="971600" y="2852936"/>
            <a:ext cx="2376264" cy="3255159"/>
          </a:xfrm>
          <a:prstGeom prst="rect">
            <a:avLst/>
          </a:prstGeom>
        </p:spPr>
        <p:style>
          <a:lnRef idx="1">
            <a:schemeClr val="accent1"/>
          </a:lnRef>
          <a:fillRef idx="3">
            <a:schemeClr val="accent1"/>
          </a:fillRef>
          <a:effectRef idx="2">
            <a:schemeClr val="accent1"/>
          </a:effectRef>
          <a:fontRef idx="minor">
            <a:schemeClr val="lt1"/>
          </a:fontRef>
        </p:style>
      </p:pic>
      <p:sp>
        <p:nvSpPr>
          <p:cNvPr id="8" name="Прямоугольник 7"/>
          <p:cNvSpPr/>
          <p:nvPr/>
        </p:nvSpPr>
        <p:spPr>
          <a:xfrm>
            <a:off x="323528" y="474345"/>
            <a:ext cx="8640960" cy="2246769"/>
          </a:xfrm>
          <a:prstGeom prst="rect">
            <a:avLst/>
          </a:prstGeom>
        </p:spPr>
        <p:txBody>
          <a:bodyPr wrap="square">
            <a:spAutoFit/>
          </a:bodyPr>
          <a:lstStyle/>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Улица носит имя нашего знатного земляка легендарного командарма Ивана </a:t>
            </a:r>
            <a:r>
              <a:rPr lang="ru-RU" sz="1400" dirty="0" err="1" smtClean="0">
                <a:solidFill>
                  <a:schemeClr val="bg1"/>
                </a:solidFill>
                <a:latin typeface="Times New Roman" pitchFamily="18" charset="0"/>
                <a:cs typeface="Times New Roman" pitchFamily="18" charset="0"/>
              </a:rPr>
              <a:t>Панфиловича</a:t>
            </a:r>
            <a:r>
              <a:rPr lang="ru-RU" sz="1400" dirty="0" smtClean="0">
                <a:solidFill>
                  <a:schemeClr val="bg1"/>
                </a:solidFill>
                <a:latin typeface="Times New Roman" pitchFamily="18" charset="0"/>
                <a:cs typeface="Times New Roman" pitchFamily="18" charset="0"/>
              </a:rPr>
              <a:t> Белова.</a:t>
            </a:r>
          </a:p>
          <a:p>
            <a:pPr algn="just"/>
            <a:r>
              <a:rPr lang="ru-RU" sz="1400" dirty="0" smtClean="0">
                <a:solidFill>
                  <a:schemeClr val="bg1"/>
                </a:solidFill>
                <a:latin typeface="Times New Roman" pitchFamily="18" charset="0"/>
                <a:cs typeface="Times New Roman" pitchFamily="18" charset="0"/>
              </a:rPr>
              <a:t>И.П.Белов занимал высокие военные посты. Он командовал войсками </a:t>
            </a:r>
            <a:r>
              <a:rPr lang="ru-RU" sz="1400" dirty="0" err="1" smtClean="0">
                <a:solidFill>
                  <a:schemeClr val="bg1"/>
                </a:solidFill>
                <a:latin typeface="Times New Roman" pitchFamily="18" charset="0"/>
                <a:cs typeface="Times New Roman" pitchFamily="18" charset="0"/>
              </a:rPr>
              <a:t>Северо-Кавказского</a:t>
            </a:r>
            <a:r>
              <a:rPr lang="ru-RU" sz="1400" dirty="0" smtClean="0">
                <a:solidFill>
                  <a:schemeClr val="bg1"/>
                </a:solidFill>
                <a:latin typeface="Times New Roman" pitchFamily="18" charset="0"/>
                <a:cs typeface="Times New Roman" pitchFamily="18" charset="0"/>
              </a:rPr>
              <a:t>, Ленинградского, Московского и Белорусского военных округов. В 1935г. ему было присвоено звание командарма 1-го ранга. Он являлся членом </a:t>
            </a:r>
            <a:r>
              <a:rPr lang="ru-RU" sz="1400" dirty="0" err="1" smtClean="0">
                <a:solidFill>
                  <a:schemeClr val="bg1"/>
                </a:solidFill>
                <a:latin typeface="Times New Roman" pitchFamily="18" charset="0"/>
                <a:cs typeface="Times New Roman" pitchFamily="18" charset="0"/>
              </a:rPr>
              <a:t>Bоенного</a:t>
            </a:r>
            <a:r>
              <a:rPr lang="ru-RU" sz="1400" dirty="0" smtClean="0">
                <a:solidFill>
                  <a:schemeClr val="bg1"/>
                </a:solidFill>
                <a:latin typeface="Times New Roman" pitchFamily="18" charset="0"/>
                <a:cs typeface="Times New Roman" pitchFamily="18" charset="0"/>
              </a:rPr>
              <a:t> Совета Народного Комиссариата обороны, избирался членом ЦИК СССР, был делегатом съезда партии.</a:t>
            </a:r>
          </a:p>
          <a:p>
            <a:pPr algn="just"/>
            <a:r>
              <a:rPr lang="ru-RU" sz="1400" dirty="0" smtClean="0">
                <a:solidFill>
                  <a:schemeClr val="bg1"/>
                </a:solidFill>
                <a:latin typeface="Times New Roman" pitchFamily="18" charset="0"/>
                <a:cs typeface="Times New Roman" pitchFamily="18" charset="0"/>
              </a:rPr>
              <a:t>Черная полоса сталинских репрессий не обошла и Ивана </a:t>
            </a:r>
            <a:r>
              <a:rPr lang="ru-RU" sz="1400" dirty="0" err="1" smtClean="0">
                <a:solidFill>
                  <a:schemeClr val="bg1"/>
                </a:solidFill>
                <a:latin typeface="Times New Roman" pitchFamily="18" charset="0"/>
                <a:cs typeface="Times New Roman" pitchFamily="18" charset="0"/>
              </a:rPr>
              <a:t>Панфиловича</a:t>
            </a:r>
            <a:r>
              <a:rPr lang="ru-RU" sz="1400" dirty="0" smtClean="0">
                <a:solidFill>
                  <a:schemeClr val="bg1"/>
                </a:solidFill>
                <a:latin typeface="Times New Roman" pitchFamily="18" charset="0"/>
                <a:cs typeface="Times New Roman" pitchFamily="18" charset="0"/>
              </a:rPr>
              <a:t>. Когда он высказал свое несогласие с необоснованным приговором по «делу» Тухачевского, сам поплатился свободой и жизнью. Арестован 7 января 1938 г. Военной коллегией Верховного суда СССР. 29 июля 1938 г. приговорен как участник «контрреволюционной организации и военно-фашистского заговора» к высшей мере наказания. Расстрелян в г. Москва 29 июля 1938 г.</a:t>
            </a:r>
            <a:endParaRPr lang="ru-RU" sz="1400" dirty="0">
              <a:solidFill>
                <a:schemeClr val="bg1"/>
              </a:solidFill>
              <a:latin typeface="Times New Roman" pitchFamily="18" charset="0"/>
              <a:cs typeface="Times New Roman" pitchFamily="18" charset="0"/>
            </a:endParaRPr>
          </a:p>
        </p:txBody>
      </p:sp>
      <p:sp>
        <p:nvSpPr>
          <p:cNvPr id="9" name="TextBox 8"/>
          <p:cNvSpPr txBox="1"/>
          <p:nvPr/>
        </p:nvSpPr>
        <p:spPr>
          <a:xfrm>
            <a:off x="3275856" y="116632"/>
            <a:ext cx="2963247" cy="369332"/>
          </a:xfrm>
          <a:prstGeom prst="rect">
            <a:avLst/>
          </a:prstGeom>
          <a:noFill/>
        </p:spPr>
        <p:txBody>
          <a:bodyPr wrap="square" rtlCol="0">
            <a:spAutoFit/>
          </a:bodyPr>
          <a:lstStyle/>
          <a:p>
            <a:r>
              <a:rPr lang="ru-RU" b="1" dirty="0" smtClean="0">
                <a:solidFill>
                  <a:schemeClr val="bg1"/>
                </a:solidFill>
                <a:latin typeface="Times New Roman" pitchFamily="18" charset="0"/>
                <a:cs typeface="Times New Roman" pitchFamily="18" charset="0"/>
              </a:rPr>
              <a:t>Улица командарма Белова</a:t>
            </a:r>
            <a:endParaRPr lang="ru-RU" b="1" dirty="0">
              <a:solidFill>
                <a:schemeClr val="bg1"/>
              </a:solidFill>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4" cstate="print"/>
          <a:srcRect/>
          <a:stretch>
            <a:fillRect/>
          </a:stretch>
        </p:blipFill>
        <p:spPr bwMode="auto">
          <a:xfrm>
            <a:off x="4283968" y="3284984"/>
            <a:ext cx="4195908" cy="2656889"/>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lt=">
            <a:hlinkClick r:id="rId2"/>
          </p:cNvPr>
          <p:cNvPicPr>
            <a:picLocks noChangeAspect="1" noChangeArrowheads="1"/>
          </p:cNvPicPr>
          <p:nvPr/>
        </p:nvPicPr>
        <p:blipFill>
          <a:blip r:embed="rId3" cstate="print"/>
          <a:srcRect/>
          <a:stretch/>
        </p:blipFill>
        <p:spPr bwMode="auto">
          <a:xfrm>
            <a:off x="755576" y="2636912"/>
            <a:ext cx="2376264" cy="3172314"/>
          </a:xfrm>
          <a:prstGeom prst="rect">
            <a:avLst/>
          </a:prstGeom>
        </p:spPr>
        <p:style>
          <a:lnRef idx="1">
            <a:schemeClr val="accent1"/>
          </a:lnRef>
          <a:fillRef idx="3">
            <a:schemeClr val="accent1"/>
          </a:fillRef>
          <a:effectRef idx="2">
            <a:schemeClr val="accent1"/>
          </a:effectRef>
          <a:fontRef idx="minor">
            <a:schemeClr val="lt1"/>
          </a:fontRef>
        </p:style>
      </p:pic>
      <p:sp>
        <p:nvSpPr>
          <p:cNvPr id="6" name="Прямоугольник 5"/>
          <p:cNvSpPr/>
          <p:nvPr/>
        </p:nvSpPr>
        <p:spPr>
          <a:xfrm>
            <a:off x="323528" y="908720"/>
            <a:ext cx="8568952" cy="1169551"/>
          </a:xfrm>
          <a:prstGeom prst="rect">
            <a:avLst/>
          </a:prstGeom>
        </p:spPr>
        <p:txBody>
          <a:bodyPr wrap="square">
            <a:spAutoFit/>
          </a:bodyPr>
          <a:lstStyle/>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Улица названа в честь Бориса Степановича </a:t>
            </a:r>
            <a:r>
              <a:rPr lang="ru-RU" sz="1400" dirty="0" err="1" smtClean="0">
                <a:solidFill>
                  <a:schemeClr val="bg1"/>
                </a:solidFill>
                <a:latin typeface="Times New Roman" pitchFamily="18" charset="0"/>
                <a:cs typeface="Times New Roman" pitchFamily="18" charset="0"/>
              </a:rPr>
              <a:t>Окинина</a:t>
            </a:r>
            <a:r>
              <a:rPr lang="ru-RU" sz="1400" dirty="0" smtClean="0">
                <a:solidFill>
                  <a:schemeClr val="bg1"/>
                </a:solidFill>
                <a:latin typeface="Times New Roman" pitchFamily="18" charset="0"/>
                <a:cs typeface="Times New Roman" pitchFamily="18" charset="0"/>
              </a:rPr>
              <a:t>, уроженца деревни </a:t>
            </a:r>
            <a:r>
              <a:rPr lang="ru-RU" sz="1400" dirty="0" err="1" smtClean="0">
                <a:solidFill>
                  <a:schemeClr val="bg1"/>
                </a:solidFill>
                <a:latin typeface="Times New Roman" pitchFamily="18" charset="0"/>
                <a:cs typeface="Times New Roman" pitchFamily="18" charset="0"/>
              </a:rPr>
              <a:t>Лычно</a:t>
            </a:r>
            <a:r>
              <a:rPr lang="ru-RU" sz="1400" dirty="0" smtClean="0">
                <a:solidFill>
                  <a:schemeClr val="bg1"/>
                </a:solidFill>
                <a:latin typeface="Times New Roman" pitchFamily="18" charset="0"/>
                <a:cs typeface="Times New Roman" pitchFamily="18" charset="0"/>
              </a:rPr>
              <a:t> </a:t>
            </a:r>
            <a:r>
              <a:rPr lang="ru-RU" sz="1400" dirty="0" err="1" smtClean="0">
                <a:solidFill>
                  <a:schemeClr val="bg1"/>
                </a:solidFill>
                <a:latin typeface="Times New Roman" pitchFamily="18" charset="0"/>
                <a:cs typeface="Times New Roman" pitchFamily="18" charset="0"/>
              </a:rPr>
              <a:t>Устюженского</a:t>
            </a:r>
            <a:r>
              <a:rPr lang="ru-RU" sz="1400" dirty="0" smtClean="0">
                <a:solidFill>
                  <a:schemeClr val="bg1"/>
                </a:solidFill>
                <a:latin typeface="Times New Roman" pitchFamily="18" charset="0"/>
                <a:cs typeface="Times New Roman" pitchFamily="18" charset="0"/>
              </a:rPr>
              <a:t> района. </a:t>
            </a:r>
            <a:r>
              <a:rPr lang="ru-RU" sz="1400" dirty="0" err="1" smtClean="0">
                <a:solidFill>
                  <a:schemeClr val="bg1"/>
                </a:solidFill>
                <a:latin typeface="Times New Roman" pitchFamily="18" charset="0"/>
                <a:cs typeface="Times New Roman" pitchFamily="18" charset="0"/>
              </a:rPr>
              <a:t>Окинин</a:t>
            </a:r>
            <a:r>
              <a:rPr lang="ru-RU" sz="1400" dirty="0" smtClean="0">
                <a:solidFill>
                  <a:schemeClr val="bg1"/>
                </a:solidFill>
                <a:latin typeface="Times New Roman" pitchFamily="18" charset="0"/>
                <a:cs typeface="Times New Roman" pitchFamily="18" charset="0"/>
              </a:rPr>
              <a:t> работал инженером на Невском судостроительном заводе под Ленинградом. На заводе был сформирован отряд для действий в тылу врага. </a:t>
            </a:r>
            <a:r>
              <a:rPr lang="ru-RU" sz="1400" dirty="0" err="1" smtClean="0">
                <a:solidFill>
                  <a:schemeClr val="bg1"/>
                </a:solidFill>
                <a:latin typeface="Times New Roman" pitchFamily="18" charset="0"/>
                <a:cs typeface="Times New Roman" pitchFamily="18" charset="0"/>
              </a:rPr>
              <a:t>Окинина</a:t>
            </a:r>
            <a:r>
              <a:rPr lang="ru-RU" sz="1400" dirty="0" smtClean="0">
                <a:solidFill>
                  <a:schemeClr val="bg1"/>
                </a:solidFill>
                <a:latin typeface="Times New Roman" pitchFamily="18" charset="0"/>
                <a:cs typeface="Times New Roman" pitchFamily="18" charset="0"/>
              </a:rPr>
              <a:t> зачислили в его состав и назначили пулеметчиком. 15 декабря 1941 года на лагерь отряда напали фашисты. Отряд начал отходить в глубь леса. </a:t>
            </a:r>
            <a:r>
              <a:rPr lang="ru-RU" sz="1400" dirty="0" err="1" smtClean="0">
                <a:solidFill>
                  <a:schemeClr val="bg1"/>
                </a:solidFill>
                <a:latin typeface="Times New Roman" pitchFamily="18" charset="0"/>
                <a:cs typeface="Times New Roman" pitchFamily="18" charset="0"/>
              </a:rPr>
              <a:t>Окинин</a:t>
            </a:r>
            <a:r>
              <a:rPr lang="ru-RU" sz="1400" dirty="0" smtClean="0">
                <a:solidFill>
                  <a:schemeClr val="bg1"/>
                </a:solidFill>
                <a:latin typeface="Times New Roman" pitchFamily="18" charset="0"/>
                <a:cs typeface="Times New Roman" pitchFamily="18" charset="0"/>
              </a:rPr>
              <a:t> задержал врага. Посмертно награжден медалью «За отвагу».</a:t>
            </a:r>
          </a:p>
        </p:txBody>
      </p:sp>
      <p:sp>
        <p:nvSpPr>
          <p:cNvPr id="7" name="TextBox 6"/>
          <p:cNvSpPr txBox="1"/>
          <p:nvPr/>
        </p:nvSpPr>
        <p:spPr>
          <a:xfrm>
            <a:off x="3131840" y="332656"/>
            <a:ext cx="3039422" cy="369332"/>
          </a:xfrm>
          <a:prstGeom prst="rect">
            <a:avLst/>
          </a:prstGeom>
          <a:noFill/>
        </p:spPr>
        <p:txBody>
          <a:bodyPr wrap="none" rtlCol="0">
            <a:spAutoFit/>
          </a:bodyPr>
          <a:lstStyle/>
          <a:p>
            <a:r>
              <a:rPr lang="ru-RU" b="1" dirty="0" smtClean="0">
                <a:solidFill>
                  <a:schemeClr val="bg1"/>
                </a:solidFill>
                <a:latin typeface="Times New Roman" pitchFamily="18" charset="0"/>
                <a:cs typeface="Times New Roman" pitchFamily="18" charset="0"/>
              </a:rPr>
              <a:t>Улица Партизана </a:t>
            </a:r>
            <a:r>
              <a:rPr lang="ru-RU" b="1" dirty="0" err="1" smtClean="0">
                <a:solidFill>
                  <a:schemeClr val="bg1"/>
                </a:solidFill>
                <a:latin typeface="Times New Roman" pitchFamily="18" charset="0"/>
                <a:cs typeface="Times New Roman" pitchFamily="18" charset="0"/>
              </a:rPr>
              <a:t>Окинина</a:t>
            </a:r>
            <a:endParaRPr lang="ru-RU" b="1" dirty="0">
              <a:solidFill>
                <a:schemeClr val="bg1"/>
              </a:solidFill>
              <a:latin typeface="Times New Roman" pitchFamily="18" charset="0"/>
              <a:cs typeface="Times New Roman" pitchFamily="18" charset="0"/>
            </a:endParaRPr>
          </a:p>
        </p:txBody>
      </p:sp>
      <p:pic>
        <p:nvPicPr>
          <p:cNvPr id="8193" name="Picture 1"/>
          <p:cNvPicPr>
            <a:picLocks noChangeAspect="1" noChangeArrowheads="1"/>
          </p:cNvPicPr>
          <p:nvPr/>
        </p:nvPicPr>
        <p:blipFill>
          <a:blip r:embed="rId4" cstate="print"/>
          <a:srcRect/>
          <a:stretch>
            <a:fillRect/>
          </a:stretch>
        </p:blipFill>
        <p:spPr bwMode="auto">
          <a:xfrm>
            <a:off x="3707904" y="2708920"/>
            <a:ext cx="4935898" cy="32403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79912" y="188640"/>
            <a:ext cx="1944216" cy="369332"/>
          </a:xfrm>
          <a:prstGeom prst="rect">
            <a:avLst/>
          </a:prstGeom>
        </p:spPr>
        <p:txBody>
          <a:bodyPr wrap="square">
            <a:spAutoFit/>
          </a:bodyPr>
          <a:lstStyle/>
          <a:p>
            <a:pPr algn="ctr"/>
            <a:r>
              <a:rPr lang="ru-RU" b="1" dirty="0" smtClean="0">
                <a:solidFill>
                  <a:schemeClr val="bg1"/>
                </a:solidFill>
                <a:latin typeface="Times New Roman" pitchFamily="18" charset="0"/>
                <a:cs typeface="Times New Roman" pitchFamily="18" charset="0"/>
              </a:rPr>
              <a:t>Улица   Ленина</a:t>
            </a:r>
            <a:endParaRPr lang="ru-RU"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179512" y="548680"/>
            <a:ext cx="8640960" cy="2534221"/>
          </a:xfrm>
          <a:prstGeom prst="rect">
            <a:avLst/>
          </a:prstGeom>
        </p:spPr>
        <p:txBody>
          <a:bodyPr wrap="square">
            <a:spAutoFit/>
          </a:bodyPr>
          <a:lstStyle/>
          <a:p>
            <a:pPr algn="just"/>
            <a:r>
              <a:rPr lang="ru-RU" sz="1400" dirty="0" smtClean="0">
                <a:solidFill>
                  <a:schemeClr val="bg1"/>
                </a:solidFill>
                <a:latin typeface="Times New Roman" pitchFamily="18" charset="0"/>
                <a:cs typeface="Times New Roman" pitchFamily="18" charset="0"/>
              </a:rPr>
              <a:t>Улица Ленина берёт свое начало от реки </a:t>
            </a:r>
            <a:r>
              <a:rPr lang="ru-RU" sz="1400" dirty="0" err="1" smtClean="0">
                <a:solidFill>
                  <a:schemeClr val="bg1"/>
                </a:solidFill>
                <a:latin typeface="Times New Roman" pitchFamily="18" charset="0"/>
                <a:cs typeface="Times New Roman" pitchFamily="18" charset="0"/>
              </a:rPr>
              <a:t>Ягорбы</a:t>
            </a:r>
            <a:r>
              <a:rPr lang="ru-RU" sz="1400" dirty="0" smtClean="0">
                <a:solidFill>
                  <a:schemeClr val="bg1"/>
                </a:solidFill>
                <a:latin typeface="Times New Roman" pitchFamily="18" charset="0"/>
                <a:cs typeface="Times New Roman" pitchFamily="18" charset="0"/>
              </a:rPr>
              <a:t> и проходит, почти параллельно реке Шексне, через всю Индустриальную часть города, заканчиваясь в районе завода «</a:t>
            </a:r>
            <a:r>
              <a:rPr lang="ru-RU" sz="1400" dirty="0" err="1" smtClean="0">
                <a:solidFill>
                  <a:schemeClr val="bg1"/>
                </a:solidFill>
                <a:latin typeface="Times New Roman" pitchFamily="18" charset="0"/>
                <a:cs typeface="Times New Roman" pitchFamily="18" charset="0"/>
              </a:rPr>
              <a:t>СеверСталь</a:t>
            </a:r>
            <a:r>
              <a:rPr lang="ru-RU" sz="1400" dirty="0" smtClean="0">
                <a:solidFill>
                  <a:schemeClr val="bg1"/>
                </a:solidFill>
                <a:latin typeface="Times New Roman" pitchFamily="18" charset="0"/>
                <a:cs typeface="Times New Roman" pitchFamily="18" charset="0"/>
              </a:rPr>
              <a:t> Метиз» на пересечении с улицами Бардина и Чкалова и Мемориалом Воинской Славы.</a:t>
            </a:r>
          </a:p>
          <a:p>
            <a:pPr algn="just"/>
            <a:r>
              <a:rPr lang="ru-RU" sz="1400" dirty="0" smtClean="0">
                <a:solidFill>
                  <a:schemeClr val="bg1"/>
                </a:solidFill>
                <a:latin typeface="Times New Roman" pitchFamily="18" charset="0"/>
                <a:cs typeface="Times New Roman" pitchFamily="18" charset="0"/>
              </a:rPr>
              <a:t>До переименования улица Ленина называлась Крестовской. Если посмотреть на нее с высоты птичьего полёта, то можно увидеть что переулок, называемый </a:t>
            </a:r>
            <a:r>
              <a:rPr lang="ru-RU" sz="1400" dirty="0" err="1" smtClean="0">
                <a:solidFill>
                  <a:schemeClr val="bg1"/>
                </a:solidFill>
                <a:latin typeface="Times New Roman" pitchFamily="18" charset="0"/>
                <a:cs typeface="Times New Roman" pitchFamily="18" charset="0"/>
              </a:rPr>
              <a:t>криулями</a:t>
            </a:r>
            <a:r>
              <a:rPr lang="ru-RU" sz="1400" dirty="0" smtClean="0">
                <a:solidFill>
                  <a:schemeClr val="bg1"/>
                </a:solidFill>
                <a:latin typeface="Times New Roman" pitchFamily="18" charset="0"/>
                <a:cs typeface="Times New Roman" pitchFamily="18" charset="0"/>
              </a:rPr>
              <a:t>, и улица образуют крест. Все годы своего существования улица была главной. Здесь когда-то строились в основном </a:t>
            </a:r>
            <a:r>
              <a:rPr lang="ru-RU" sz="1400" dirty="0" err="1" smtClean="0">
                <a:solidFill>
                  <a:schemeClr val="bg1"/>
                </a:solidFill>
                <a:latin typeface="Times New Roman" pitchFamily="18" charset="0"/>
                <a:cs typeface="Times New Roman" pitchFamily="18" charset="0"/>
              </a:rPr>
              <a:t>одно-двухэтажные</a:t>
            </a:r>
            <a:r>
              <a:rPr lang="ru-RU" sz="1400" dirty="0" smtClean="0">
                <a:solidFill>
                  <a:schemeClr val="bg1"/>
                </a:solidFill>
                <a:latin typeface="Times New Roman" pitchFamily="18" charset="0"/>
                <a:cs typeface="Times New Roman" pitchFamily="18" charset="0"/>
              </a:rPr>
              <a:t> дома, потом в них стали врезаться вставные челюсти новостроек, что сделало довольно широкую улицу Ленина похожей на узкий барачный коридор или на итальянский дворик: с одной стороны на другую вполне можно протянуть веревки для сушки белья.</a:t>
            </a:r>
          </a:p>
          <a:p>
            <a:pPr algn="just"/>
            <a:r>
              <a:rPr lang="ru-RU" sz="1400" dirty="0" smtClean="0">
                <a:solidFill>
                  <a:schemeClr val="bg1"/>
                </a:solidFill>
                <a:latin typeface="Times New Roman" pitchFamily="18" charset="0"/>
                <a:cs typeface="Times New Roman" pitchFamily="18" charset="0"/>
              </a:rPr>
              <a:t>Улица тянулась прямо до здания «</a:t>
            </a:r>
            <a:r>
              <a:rPr lang="ru-RU" sz="1400" dirty="0" err="1" smtClean="0">
                <a:solidFill>
                  <a:schemeClr val="bg1"/>
                </a:solidFill>
                <a:latin typeface="Times New Roman" pitchFamily="18" charset="0"/>
                <a:cs typeface="Times New Roman" pitchFamily="18" charset="0"/>
              </a:rPr>
              <a:t>Череповецлеса</a:t>
            </a:r>
            <a:r>
              <a:rPr lang="ru-RU" sz="1400" dirty="0" smtClean="0">
                <a:solidFill>
                  <a:schemeClr val="bg1"/>
                </a:solidFill>
                <a:latin typeface="Times New Roman" pitchFamily="18" charset="0"/>
                <a:cs typeface="Times New Roman" pitchFamily="18" charset="0"/>
              </a:rPr>
              <a:t>», а потом делала небольшой поворот влево и заканчивалась примерно в районе нынешнего «Алмаза». Спрямили улицу, когда начали строить на ней многоэтажные дома.</a:t>
            </a:r>
            <a:endParaRPr lang="ru-RU" sz="1400" dirty="0">
              <a:solidFill>
                <a:schemeClr val="bg1"/>
              </a:solidFill>
              <a:latin typeface="Times New Roman" pitchFamily="18" charset="0"/>
              <a:cs typeface="Times New Roman" pitchFamily="18" charset="0"/>
            </a:endParaRPr>
          </a:p>
        </p:txBody>
      </p:sp>
      <p:pic>
        <p:nvPicPr>
          <p:cNvPr id="1030" name="Picture 6" descr="https://www.cherkray.ru/content/images/upload/201612231341482.jpg"/>
          <p:cNvPicPr>
            <a:picLocks noChangeAspect="1" noChangeArrowheads="1"/>
          </p:cNvPicPr>
          <p:nvPr/>
        </p:nvPicPr>
        <p:blipFill>
          <a:blip r:embed="rId2" cstate="print"/>
          <a:srcRect/>
          <a:stretch/>
        </p:blipFill>
        <p:spPr bwMode="auto">
          <a:xfrm>
            <a:off x="971600" y="3789040"/>
            <a:ext cx="2664296" cy="1998222"/>
          </a:xfrm>
          <a:prstGeom prst="rect">
            <a:avLst/>
          </a:prstGeom>
        </p:spPr>
        <p:style>
          <a:lnRef idx="1">
            <a:schemeClr val="accent1"/>
          </a:lnRef>
          <a:fillRef idx="3">
            <a:schemeClr val="accent1"/>
          </a:fillRef>
          <a:effectRef idx="2">
            <a:schemeClr val="accent1"/>
          </a:effectRef>
          <a:fontRef idx="minor">
            <a:schemeClr val="lt1"/>
          </a:fontRef>
        </p:style>
      </p:pic>
      <p:pic>
        <p:nvPicPr>
          <p:cNvPr id="5121" name="Picture 1"/>
          <p:cNvPicPr>
            <a:picLocks noChangeAspect="1" noChangeArrowheads="1"/>
          </p:cNvPicPr>
          <p:nvPr/>
        </p:nvPicPr>
        <p:blipFill>
          <a:blip r:embed="rId3" cstate="print"/>
          <a:srcRect/>
          <a:stretch>
            <a:fillRect/>
          </a:stretch>
        </p:blipFill>
        <p:spPr bwMode="auto">
          <a:xfrm>
            <a:off x="4499992" y="3501008"/>
            <a:ext cx="3866182" cy="244527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https://cherkray.ru/content/images/upload/201612231458262.jpg"/>
          <p:cNvPicPr>
            <a:picLocks noChangeAspect="1" noChangeArrowheads="1"/>
          </p:cNvPicPr>
          <p:nvPr/>
        </p:nvPicPr>
        <p:blipFill>
          <a:blip r:embed="rId2" cstate="print"/>
          <a:srcRect/>
          <a:stretch/>
        </p:blipFill>
        <p:spPr bwMode="auto">
          <a:xfrm>
            <a:off x="5724128" y="5033317"/>
            <a:ext cx="2743882" cy="1824683"/>
          </a:xfrm>
          <a:prstGeom prst="rect">
            <a:avLst/>
          </a:prstGeom>
        </p:spPr>
        <p:style>
          <a:lnRef idx="1">
            <a:schemeClr val="accent1"/>
          </a:lnRef>
          <a:fillRef idx="3">
            <a:schemeClr val="accent1"/>
          </a:fillRef>
          <a:effectRef idx="2">
            <a:schemeClr val="accent1"/>
          </a:effectRef>
          <a:fontRef idx="minor">
            <a:schemeClr val="lt1"/>
          </a:fontRef>
        </p:style>
      </p:pic>
      <p:pic>
        <p:nvPicPr>
          <p:cNvPr id="32776" name="Picture 8" descr="https://cherkray.ru/content/images/upload/201612231507572.jpg"/>
          <p:cNvPicPr>
            <a:picLocks noChangeAspect="1" noChangeArrowheads="1"/>
          </p:cNvPicPr>
          <p:nvPr/>
        </p:nvPicPr>
        <p:blipFill>
          <a:blip r:embed="rId3" cstate="print"/>
          <a:srcRect/>
          <a:stretch/>
        </p:blipFill>
        <p:spPr bwMode="auto">
          <a:xfrm>
            <a:off x="3707904" y="3068960"/>
            <a:ext cx="3024336" cy="1905332"/>
          </a:xfrm>
          <a:prstGeom prst="rect">
            <a:avLst/>
          </a:prstGeom>
        </p:spPr>
        <p:style>
          <a:lnRef idx="1">
            <a:schemeClr val="accent1"/>
          </a:lnRef>
          <a:fillRef idx="3">
            <a:schemeClr val="accent1"/>
          </a:fillRef>
          <a:effectRef idx="2">
            <a:schemeClr val="accent1"/>
          </a:effectRef>
          <a:fontRef idx="minor">
            <a:schemeClr val="lt1"/>
          </a:fontRef>
        </p:style>
      </p:pic>
      <p:sp>
        <p:nvSpPr>
          <p:cNvPr id="6" name="TextBox 5"/>
          <p:cNvSpPr txBox="1"/>
          <p:nvPr/>
        </p:nvSpPr>
        <p:spPr>
          <a:xfrm>
            <a:off x="3275856" y="116632"/>
            <a:ext cx="2356158" cy="369332"/>
          </a:xfrm>
          <a:prstGeom prst="rect">
            <a:avLst/>
          </a:prstGeom>
          <a:noFill/>
        </p:spPr>
        <p:txBody>
          <a:bodyPr wrap="square" rtlCol="0">
            <a:spAutoFit/>
          </a:bodyPr>
          <a:lstStyle/>
          <a:p>
            <a:r>
              <a:rPr lang="ru-RU" b="1" dirty="0" smtClean="0">
                <a:solidFill>
                  <a:schemeClr val="bg1"/>
                </a:solidFill>
                <a:latin typeface="Times New Roman" pitchFamily="18" charset="0"/>
                <a:cs typeface="Times New Roman" pitchFamily="18" charset="0"/>
              </a:rPr>
              <a:t>Улица    М. Горького</a:t>
            </a:r>
            <a:endParaRPr lang="ru-RU" b="1" dirty="0">
              <a:solidFill>
                <a:schemeClr val="bg1"/>
              </a:solidFill>
              <a:latin typeface="Times New Roman" pitchFamily="18" charset="0"/>
              <a:cs typeface="Times New Roman" pitchFamily="18" charset="0"/>
            </a:endParaRPr>
          </a:p>
        </p:txBody>
      </p:sp>
      <p:pic>
        <p:nvPicPr>
          <p:cNvPr id="32778" name="Picture 10" descr="alt="/>
          <p:cNvPicPr>
            <a:picLocks noChangeAspect="1" noChangeArrowheads="1"/>
          </p:cNvPicPr>
          <p:nvPr/>
        </p:nvPicPr>
        <p:blipFill>
          <a:blip r:embed="rId4" cstate="print"/>
          <a:srcRect/>
          <a:stretch/>
        </p:blipFill>
        <p:spPr bwMode="auto">
          <a:xfrm>
            <a:off x="323528" y="3140968"/>
            <a:ext cx="2914099" cy="3456384"/>
          </a:xfrm>
          <a:prstGeom prst="rect">
            <a:avLst/>
          </a:prstGeom>
        </p:spPr>
        <p:style>
          <a:lnRef idx="1">
            <a:schemeClr val="accent1"/>
          </a:lnRef>
          <a:fillRef idx="3">
            <a:schemeClr val="accent1"/>
          </a:fillRef>
          <a:effectRef idx="2">
            <a:schemeClr val="accent1"/>
          </a:effectRef>
          <a:fontRef idx="minor">
            <a:schemeClr val="lt1"/>
          </a:fontRef>
        </p:style>
      </p:pic>
      <p:sp>
        <p:nvSpPr>
          <p:cNvPr id="8" name="Прямоугольник 7"/>
          <p:cNvSpPr/>
          <p:nvPr/>
        </p:nvSpPr>
        <p:spPr>
          <a:xfrm>
            <a:off x="251520" y="620688"/>
            <a:ext cx="8640960" cy="2462213"/>
          </a:xfrm>
          <a:prstGeom prst="rect">
            <a:avLst/>
          </a:prstGeom>
        </p:spPr>
        <p:txBody>
          <a:bodyPr wrap="square">
            <a:spAutoFit/>
          </a:bodyPr>
          <a:lstStyle/>
          <a:p>
            <a:pPr algn="just"/>
            <a:r>
              <a:rPr lang="ru-RU" sz="1400" dirty="0" smtClean="0">
                <a:solidFill>
                  <a:schemeClr val="bg1"/>
                </a:solidFill>
                <a:latin typeface="Times New Roman" pitchFamily="18" charset="0"/>
                <a:cs typeface="Times New Roman" pitchFamily="18" charset="0"/>
              </a:rPr>
              <a:t>Улица названа в честь прозаика, драматурга, публициста Максима Горького, настоящее имя - Пешков Алексей Максимович.</a:t>
            </a:r>
          </a:p>
          <a:p>
            <a:pPr algn="just"/>
            <a:r>
              <a:rPr lang="ru-RU" sz="1400" dirty="0" smtClean="0">
                <a:solidFill>
                  <a:schemeClr val="bg1"/>
                </a:solidFill>
                <a:latin typeface="Times New Roman" pitchFamily="18" charset="0"/>
                <a:cs typeface="Times New Roman" pitchFamily="18" charset="0"/>
              </a:rPr>
              <a:t>Образовалась в конце XIX века и некоторое время являлась западной границей города и носила название - улица Загородная. В начале XX века была переименована в улицу Милютинскую - в честь знаменитого череповецкого городского головы И. А. Милютина. Милютинская в 1919 г. была переименована в улицу Деревенской бедноты, а в 1936 г. - в улицу Максима Горького.</a:t>
            </a:r>
          </a:p>
          <a:p>
            <a:pPr algn="just"/>
            <a:r>
              <a:rPr lang="ru-RU" sz="1400" dirty="0" smtClean="0">
                <a:solidFill>
                  <a:schemeClr val="bg1"/>
                </a:solidFill>
                <a:latin typeface="Times New Roman" pitchFamily="18" charset="0"/>
                <a:cs typeface="Times New Roman" pitchFamily="18" charset="0"/>
              </a:rPr>
              <a:t>Она берет свое начало от реки Шексны, где раньше находилось село Никольское (Никольская слобода) и упирается в железнодорожный и автовокзалы. На ней находятся корпуса Череповецкого государственного университета, Дом музыки и кино "Комсомолец« восьмиэтажное здание "Этажи", множество торговых центров, городские рынки . К улице Максима Горького примыкают парк Ленинского комсомола и городской парк культуры и отдыха.</a:t>
            </a:r>
            <a:endParaRPr lang="ru-RU" sz="1400" dirty="0">
              <a:solidFill>
                <a:schemeClr val="bg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92696"/>
            <a:ext cx="8208912" cy="2031325"/>
          </a:xfrm>
          <a:prstGeom prst="rect">
            <a:avLst/>
          </a:prstGeom>
          <a:noFill/>
        </p:spPr>
        <p:txBody>
          <a:bodyPr wrap="square" rtlCol="0">
            <a:spAutoFit/>
          </a:bodyPr>
          <a:lstStyle/>
          <a:p>
            <a:pPr algn="just"/>
            <a:r>
              <a:rPr lang="ru-RU" sz="1400" dirty="0" smtClean="0">
                <a:solidFill>
                  <a:schemeClr val="bg1"/>
                </a:solidFill>
                <a:latin typeface="Times New Roman" pitchFamily="18" charset="0"/>
                <a:cs typeface="Times New Roman" pitchFamily="18" charset="0"/>
              </a:rPr>
              <a:t>Улица названа в честь Героя Советского Союза, генерал-майора, летчика Степана Павловича Данилова, уроженца деревни Коротово Череповецкого района. Летчики под командованием  С.П.Данилова обороняли Ленинград, громили врага под Сталинградом, Новороссийском, в Берлине. Лично сам Степан Павлович участвовал в 23 боях и сбил три вражеских самолета. В апреле 1944 года награжден орденом Кутузова II </a:t>
            </a:r>
            <a:r>
              <a:rPr lang="ru-RU" sz="1400" dirty="0" err="1" smtClean="0">
                <a:solidFill>
                  <a:schemeClr val="bg1"/>
                </a:solidFill>
                <a:latin typeface="Times New Roman" pitchFamily="18" charset="0"/>
                <a:cs typeface="Times New Roman" pitchFamily="18" charset="0"/>
              </a:rPr>
              <a:t>степени.Отважный</a:t>
            </a:r>
            <a:r>
              <a:rPr lang="ru-RU" sz="1400" dirty="0" smtClean="0">
                <a:solidFill>
                  <a:schemeClr val="bg1"/>
                </a:solidFill>
                <a:latin typeface="Times New Roman" pitchFamily="18" charset="0"/>
                <a:cs typeface="Times New Roman" pitchFamily="18" charset="0"/>
              </a:rPr>
              <a:t> летчик и крупный военачальник погиб под  Ригой 25 мая 1945 года при исполнении служебных обязанностей. </a:t>
            </a:r>
          </a:p>
          <a:p>
            <a:pPr algn="just"/>
            <a:r>
              <a:rPr lang="ru-RU" sz="1400" dirty="0" smtClean="0">
                <a:solidFill>
                  <a:schemeClr val="bg1"/>
                </a:solidFill>
                <a:latin typeface="Times New Roman" pitchFamily="18" charset="0"/>
                <a:cs typeface="Times New Roman" pitchFamily="18" charset="0"/>
              </a:rPr>
              <a:t>В мае 1975 г. исполком областного Совета депутатов трудящихся  принял решение: переименовать Заводскую улицу, проходившую мимо завода «Красная Звезда», где и работал Степан Павлович, в улицу Данилова.</a:t>
            </a:r>
            <a:endParaRPr lang="ru-RU" sz="1400" dirty="0">
              <a:solidFill>
                <a:schemeClr val="bg1"/>
              </a:solidFill>
              <a:latin typeface="Times New Roman" pitchFamily="18" charset="0"/>
              <a:cs typeface="Times New Roman" pitchFamily="18" charset="0"/>
            </a:endParaRPr>
          </a:p>
        </p:txBody>
      </p:sp>
      <p:sp>
        <p:nvSpPr>
          <p:cNvPr id="3" name="TextBox 2"/>
          <p:cNvSpPr txBox="1"/>
          <p:nvPr/>
        </p:nvSpPr>
        <p:spPr>
          <a:xfrm>
            <a:off x="3851920" y="332656"/>
            <a:ext cx="1917769" cy="369332"/>
          </a:xfrm>
          <a:prstGeom prst="rect">
            <a:avLst/>
          </a:prstGeom>
          <a:noFill/>
        </p:spPr>
        <p:txBody>
          <a:bodyPr wrap="none" rtlCol="0">
            <a:spAutoFit/>
          </a:bodyPr>
          <a:lstStyle/>
          <a:p>
            <a:r>
              <a:rPr lang="ru-RU" b="1" dirty="0" smtClean="0">
                <a:solidFill>
                  <a:schemeClr val="bg1"/>
                </a:solidFill>
                <a:latin typeface="Times New Roman" pitchFamily="18" charset="0"/>
                <a:cs typeface="Times New Roman" pitchFamily="18" charset="0"/>
              </a:rPr>
              <a:t>Улица Данилова</a:t>
            </a:r>
            <a:endParaRPr lang="ru-RU" b="1" dirty="0">
              <a:solidFill>
                <a:schemeClr val="bg1"/>
              </a:solidFill>
              <a:latin typeface="Times New Roman" pitchFamily="18" charset="0"/>
              <a:cs typeface="Times New Roman" pitchFamily="18" charset="0"/>
            </a:endParaRPr>
          </a:p>
        </p:txBody>
      </p:sp>
      <p:pic>
        <p:nvPicPr>
          <p:cNvPr id="2050" name="Picture 2" descr="alt="/>
          <p:cNvPicPr>
            <a:picLocks noChangeAspect="1" noChangeArrowheads="1"/>
          </p:cNvPicPr>
          <p:nvPr/>
        </p:nvPicPr>
        <p:blipFill>
          <a:blip r:embed="rId2" cstate="print"/>
          <a:srcRect/>
          <a:stretch>
            <a:fillRect/>
          </a:stretch>
        </p:blipFill>
        <p:spPr bwMode="auto">
          <a:xfrm>
            <a:off x="899592" y="2924944"/>
            <a:ext cx="2376264" cy="3253654"/>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a:off x="3495675" y="3036472"/>
            <a:ext cx="5108773" cy="310144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C:\Users\%D0%A1%D1%82%D1%83%D0%B4%D0%B5%D0%BD%D1%82\Downloads\UE-oOZJOXC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3795" name="Picture 3"/>
          <p:cNvPicPr>
            <a:picLocks noChangeAspect="1" noChangeArrowheads="1"/>
          </p:cNvPicPr>
          <p:nvPr/>
        </p:nvPicPr>
        <p:blipFill>
          <a:blip r:embed="rId2" cstate="print"/>
          <a:srcRect/>
          <a:stretch>
            <a:fillRect/>
          </a:stretch>
        </p:blipFill>
        <p:spPr bwMode="auto">
          <a:xfrm>
            <a:off x="2411760" y="548680"/>
            <a:ext cx="4467770" cy="6074528"/>
          </a:xfrm>
          <a:prstGeom prst="rect">
            <a:avLst/>
          </a:prstGeom>
          <a:noFill/>
          <a:ln w="9525">
            <a:noFill/>
            <a:miter lim="800000"/>
            <a:headEnd/>
            <a:tailEnd/>
          </a:ln>
        </p:spPr>
      </p:pic>
      <p:sp>
        <p:nvSpPr>
          <p:cNvPr id="4" name="Прямоугольник 3"/>
          <p:cNvSpPr/>
          <p:nvPr/>
        </p:nvSpPr>
        <p:spPr>
          <a:xfrm>
            <a:off x="611560" y="116632"/>
            <a:ext cx="8136904" cy="369332"/>
          </a:xfrm>
          <a:prstGeom prst="rect">
            <a:avLst/>
          </a:prstGeom>
        </p:spPr>
        <p:txBody>
          <a:bodyPr wrap="square">
            <a:spAutoFit/>
          </a:bodyPr>
          <a:lstStyle/>
          <a:p>
            <a:pPr algn="ctr"/>
            <a:r>
              <a:rPr lang="ru-RU" dirty="0" smtClean="0">
                <a:solidFill>
                  <a:schemeClr val="bg1"/>
                </a:solidFill>
                <a:latin typeface="Times New Roman" pitchFamily="18" charset="0"/>
                <a:cs typeface="Times New Roman" pitchFamily="18" charset="0"/>
              </a:rPr>
              <a:t>Книги, представленные на выставке, находятся в фонде библиотеки</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https://documents.infourok.ru/2d1ad923-06f0-4e28-9373-e71087aa05dd/0/slide_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251520" y="188640"/>
            <a:ext cx="8568952" cy="1107996"/>
          </a:xfrm>
          <a:prstGeom prst="rect">
            <a:avLst/>
          </a:prstGeom>
        </p:spPr>
        <p:txBody>
          <a:bodyPr wrap="square">
            <a:spAutoFit/>
          </a:bodyPr>
          <a:lstStyle/>
          <a:p>
            <a:pPr algn="ctr"/>
            <a:r>
              <a:rPr lang="ru-RU" b="1" dirty="0" smtClean="0">
                <a:solidFill>
                  <a:schemeClr val="bg1"/>
                </a:solidFill>
                <a:latin typeface="Times New Roman" pitchFamily="18" charset="0"/>
                <a:cs typeface="Times New Roman" pitchFamily="18" charset="0"/>
              </a:rPr>
              <a:t>Сто лет назад</a:t>
            </a:r>
          </a:p>
          <a:p>
            <a:pPr algn="ctr"/>
            <a:r>
              <a:rPr lang="ru-RU" sz="1600" dirty="0" smtClean="0">
                <a:solidFill>
                  <a:schemeClr val="bg1"/>
                </a:solidFill>
                <a:latin typeface="Times New Roman" pitchFamily="18" charset="0"/>
                <a:cs typeface="Times New Roman" pitchFamily="18" charset="0"/>
              </a:rPr>
              <a:t>Согласно «Списку населенных мест Новгородской губернии» 1912 года, в Череповце было 19 улиц: Благовещенская, Дворянская, Заводская, Крестовская и др. </a:t>
            </a:r>
          </a:p>
          <a:p>
            <a:pPr algn="ctr"/>
            <a:r>
              <a:rPr lang="ru-RU" sz="1600" dirty="0" smtClean="0">
                <a:solidFill>
                  <a:schemeClr val="bg1"/>
                </a:solidFill>
                <a:latin typeface="Times New Roman" pitchFamily="18" charset="0"/>
                <a:cs typeface="Times New Roman" pitchFamily="18" charset="0"/>
              </a:rPr>
              <a:t>Главная — Воскресенский проспект.</a:t>
            </a:r>
            <a:endParaRPr lang="ru-RU" sz="1600" dirty="0">
              <a:solidFill>
                <a:schemeClr val="bg1"/>
              </a:solidFill>
              <a:latin typeface="Times New Roman" pitchFamily="18" charset="0"/>
              <a:cs typeface="Times New Roman" pitchFamily="18" charset="0"/>
            </a:endParaRPr>
          </a:p>
        </p:txBody>
      </p:sp>
      <p:sp>
        <p:nvSpPr>
          <p:cNvPr id="18434" name="AutoShape 2" descr="https://encrypted-tbn0.gstatic.com/images?q=tbn:ANd9GcQZaNNPIX6T1ZYVXhh09nHUsxD2zZeM1oXgzunBRDb8VlLRlnL9rV6yW6UdWy0&am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6" name="AutoShape 4" descr="https://encrypted-tbn0.gstatic.com/images?q=tbn:ANd9GcSkFAvZC66ovckMQIf17oVGsxFVPbCKEHElvivCG1VcSKDwn1EeeDboaPX4kE8&amp;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37" name="Picture 5"/>
          <p:cNvPicPr>
            <a:picLocks noChangeAspect="1" noChangeArrowheads="1"/>
          </p:cNvPicPr>
          <p:nvPr/>
        </p:nvPicPr>
        <p:blipFill>
          <a:blip r:embed="rId2" cstate="print"/>
          <a:srcRect/>
          <a:stretch/>
        </p:blipFill>
        <p:spPr bwMode="auto">
          <a:xfrm>
            <a:off x="467544" y="1340768"/>
            <a:ext cx="2664296" cy="1496611"/>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18438" name="Picture 6"/>
          <p:cNvPicPr>
            <a:picLocks noChangeAspect="1" noChangeArrowheads="1"/>
          </p:cNvPicPr>
          <p:nvPr/>
        </p:nvPicPr>
        <p:blipFill>
          <a:blip r:embed="rId3" cstate="print"/>
          <a:srcRect/>
          <a:stretch/>
        </p:blipFill>
        <p:spPr bwMode="auto">
          <a:xfrm>
            <a:off x="3131840" y="4869160"/>
            <a:ext cx="2448272" cy="1722858"/>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18439" name="Picture 7"/>
          <p:cNvPicPr>
            <a:picLocks noChangeAspect="1" noChangeArrowheads="1"/>
          </p:cNvPicPr>
          <p:nvPr/>
        </p:nvPicPr>
        <p:blipFill>
          <a:blip r:embed="rId4" cstate="print"/>
          <a:srcRect/>
          <a:stretch/>
        </p:blipFill>
        <p:spPr bwMode="auto">
          <a:xfrm>
            <a:off x="323528" y="4797152"/>
            <a:ext cx="2627784" cy="1670751"/>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18440" name="Picture 8"/>
          <p:cNvPicPr>
            <a:picLocks noChangeAspect="1" noChangeArrowheads="1"/>
          </p:cNvPicPr>
          <p:nvPr/>
        </p:nvPicPr>
        <p:blipFill>
          <a:blip r:embed="rId5" cstate="print"/>
          <a:srcRect/>
          <a:stretch/>
        </p:blipFill>
        <p:spPr bwMode="auto">
          <a:xfrm>
            <a:off x="3563888" y="1268760"/>
            <a:ext cx="2437995" cy="1580182"/>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18441" name="Picture 9"/>
          <p:cNvPicPr>
            <a:picLocks noChangeAspect="1" noChangeArrowheads="1"/>
          </p:cNvPicPr>
          <p:nvPr/>
        </p:nvPicPr>
        <p:blipFill>
          <a:blip r:embed="rId6" cstate="print"/>
          <a:srcRect/>
          <a:stretch/>
        </p:blipFill>
        <p:spPr bwMode="auto">
          <a:xfrm>
            <a:off x="6444208" y="1268760"/>
            <a:ext cx="2063860" cy="1656184"/>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18442" name="Picture 10"/>
          <p:cNvPicPr>
            <a:picLocks noChangeAspect="1" noChangeArrowheads="1"/>
          </p:cNvPicPr>
          <p:nvPr/>
        </p:nvPicPr>
        <p:blipFill>
          <a:blip r:embed="rId7" cstate="print"/>
          <a:srcRect/>
          <a:stretch/>
        </p:blipFill>
        <p:spPr bwMode="auto">
          <a:xfrm>
            <a:off x="323528" y="2924944"/>
            <a:ext cx="2718127" cy="1728192"/>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18443" name="Picture 11"/>
          <p:cNvPicPr>
            <a:picLocks noChangeAspect="1" noChangeArrowheads="1"/>
          </p:cNvPicPr>
          <p:nvPr/>
        </p:nvPicPr>
        <p:blipFill>
          <a:blip r:embed="rId8" cstate="print"/>
          <a:srcRect/>
          <a:stretch/>
        </p:blipFill>
        <p:spPr bwMode="auto">
          <a:xfrm>
            <a:off x="6588745" y="3068960"/>
            <a:ext cx="2555255" cy="1656184"/>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18445" name="Picture 13" descr="http://business.vkk.edu.ru/ist_volpr/person/milutin/delo&amp;reka/1.jpg"/>
          <p:cNvPicPr>
            <a:picLocks noChangeAspect="1" noChangeArrowheads="1"/>
          </p:cNvPicPr>
          <p:nvPr/>
        </p:nvPicPr>
        <p:blipFill>
          <a:blip r:embed="rId9" cstate="print"/>
          <a:srcRect/>
          <a:stretch/>
        </p:blipFill>
        <p:spPr bwMode="auto">
          <a:xfrm>
            <a:off x="3131840" y="2924944"/>
            <a:ext cx="3337796" cy="1944216"/>
          </a:xfrm>
          <a:prstGeom prst="rect">
            <a:avLst/>
          </a:prstGeom>
        </p:spPr>
        <p:style>
          <a:lnRef idx="1">
            <a:schemeClr val="accent1"/>
          </a:lnRef>
          <a:fillRef idx="3">
            <a:schemeClr val="accent1"/>
          </a:fillRef>
          <a:effectRef idx="2">
            <a:schemeClr val="accent1"/>
          </a:effectRef>
          <a:fontRef idx="minor">
            <a:schemeClr val="lt1"/>
          </a:fontRef>
        </p:style>
      </p:pic>
      <p:pic>
        <p:nvPicPr>
          <p:cNvPr id="18447" name="Picture 15" descr="http://business.vkk.edu.ru/ist_volpr/person/milutin/delo&amp;reka/2_.jpg"/>
          <p:cNvPicPr>
            <a:picLocks noChangeAspect="1" noChangeArrowheads="1"/>
          </p:cNvPicPr>
          <p:nvPr/>
        </p:nvPicPr>
        <p:blipFill>
          <a:blip r:embed="rId10" cstate="print"/>
          <a:srcRect/>
          <a:stretch/>
        </p:blipFill>
        <p:spPr bwMode="auto">
          <a:xfrm>
            <a:off x="5724128" y="4797152"/>
            <a:ext cx="3186736" cy="1872208"/>
          </a:xfrm>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Список улиц"/>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7" name="Picture 3"/>
          <p:cNvPicPr>
            <a:picLocks noChangeAspect="1" noChangeArrowheads="1"/>
          </p:cNvPicPr>
          <p:nvPr/>
        </p:nvPicPr>
        <p:blipFill>
          <a:blip r:embed="rId2" cstate="print"/>
          <a:srcRect/>
          <a:stretch/>
        </p:blipFill>
        <p:spPr bwMode="auto">
          <a:xfrm>
            <a:off x="179512" y="404664"/>
            <a:ext cx="8761182" cy="5840312"/>
          </a:xfrm>
          <a:prstGeom prst="rect">
            <a:avLst/>
          </a:prstGeom>
          <a:ln>
            <a:headEnd/>
            <a:tailEnd/>
          </a:ln>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l="44760" t="22000" r="2728" b="9401"/>
          <a:stretch/>
        </p:blipFill>
        <p:spPr bwMode="auto">
          <a:xfrm>
            <a:off x="5364088" y="1988840"/>
            <a:ext cx="2736304" cy="2681578"/>
          </a:xfrm>
          <a:prstGeom prst="rect">
            <a:avLst/>
          </a:prstGeom>
          <a:ln/>
        </p:spPr>
        <p:style>
          <a:lnRef idx="1">
            <a:schemeClr val="accent1"/>
          </a:lnRef>
          <a:fillRef idx="2">
            <a:schemeClr val="accent1"/>
          </a:fillRef>
          <a:effectRef idx="1">
            <a:schemeClr val="accent1"/>
          </a:effectRef>
          <a:fontRef idx="minor">
            <a:schemeClr val="dk1"/>
          </a:fontRef>
        </p:style>
      </p:pic>
      <p:sp>
        <p:nvSpPr>
          <p:cNvPr id="3" name="TextBox 2"/>
          <p:cNvSpPr txBox="1"/>
          <p:nvPr/>
        </p:nvSpPr>
        <p:spPr>
          <a:xfrm>
            <a:off x="3402755" y="116632"/>
            <a:ext cx="2284984" cy="369332"/>
          </a:xfrm>
          <a:prstGeom prst="rect">
            <a:avLst/>
          </a:prstGeom>
          <a:noFill/>
        </p:spPr>
        <p:txBody>
          <a:bodyPr wrap="none" rtlCol="0">
            <a:spAutoFit/>
          </a:bodyPr>
          <a:lstStyle/>
          <a:p>
            <a:pPr algn="ctr"/>
            <a:r>
              <a:rPr lang="ru-RU" b="1" dirty="0" smtClean="0">
                <a:solidFill>
                  <a:schemeClr val="bg1">
                    <a:lumMod val="95000"/>
                    <a:lumOff val="5000"/>
                  </a:schemeClr>
                </a:solidFill>
                <a:latin typeface="Times New Roman" pitchFamily="18" charset="0"/>
                <a:cs typeface="Times New Roman" pitchFamily="18" charset="0"/>
              </a:rPr>
              <a:t>Проспект     Победы</a:t>
            </a:r>
            <a:endParaRPr lang="ru-RU" b="1" dirty="0">
              <a:solidFill>
                <a:schemeClr val="bg1">
                  <a:lumMod val="95000"/>
                  <a:lumOff val="5000"/>
                </a:schemeClr>
              </a:solidFill>
              <a:latin typeface="Times New Roman" pitchFamily="18" charset="0"/>
              <a:cs typeface="Times New Roman" pitchFamily="18" charset="0"/>
            </a:endParaRPr>
          </a:p>
        </p:txBody>
      </p:sp>
      <p:sp>
        <p:nvSpPr>
          <p:cNvPr id="4" name="Прямоугольник 3"/>
          <p:cNvSpPr/>
          <p:nvPr/>
        </p:nvSpPr>
        <p:spPr>
          <a:xfrm>
            <a:off x="107504" y="404664"/>
            <a:ext cx="8928992" cy="1600438"/>
          </a:xfrm>
          <a:prstGeom prst="rect">
            <a:avLst/>
          </a:prstGeom>
        </p:spPr>
        <p:txBody>
          <a:bodyPr wrap="square">
            <a:spAutoFit/>
          </a:bodyPr>
          <a:lstStyle/>
          <a:p>
            <a:pPr algn="just"/>
            <a:r>
              <a:rPr lang="ru-RU" sz="1400" dirty="0" smtClean="0">
                <a:solidFill>
                  <a:schemeClr val="bg1">
                    <a:lumMod val="95000"/>
                    <a:lumOff val="5000"/>
                  </a:schemeClr>
                </a:solidFill>
                <a:latin typeface="Times New Roman" pitchFamily="18" charset="0"/>
                <a:cs typeface="Times New Roman" pitchFamily="18" charset="0"/>
              </a:rPr>
              <a:t>Проспект Победы - одна из самых длинных улиц города. Ее протяженность составляет около 11 км. Она пролегает от улицы Мира  до улицы Олимпийской, соединяя два района: </a:t>
            </a:r>
            <a:r>
              <a:rPr lang="ru-RU" sz="1400" dirty="0" err="1" smtClean="0">
                <a:solidFill>
                  <a:schemeClr val="bg1">
                    <a:lumMod val="95000"/>
                    <a:lumOff val="5000"/>
                  </a:schemeClr>
                </a:solidFill>
                <a:latin typeface="Times New Roman" pitchFamily="18" charset="0"/>
                <a:cs typeface="Times New Roman" pitchFamily="18" charset="0"/>
              </a:rPr>
              <a:t>Заягорбский</a:t>
            </a:r>
            <a:r>
              <a:rPr lang="ru-RU" sz="1400" dirty="0" smtClean="0">
                <a:solidFill>
                  <a:schemeClr val="bg1">
                    <a:lumMod val="95000"/>
                    <a:lumOff val="5000"/>
                  </a:schemeClr>
                </a:solidFill>
                <a:latin typeface="Times New Roman" pitchFamily="18" charset="0"/>
                <a:cs typeface="Times New Roman" pitchFamily="18" charset="0"/>
              </a:rPr>
              <a:t> и Индустриальный. В разное время она называлась по разному. Первоначально у улицы не было названия, хотя она была главной улицей села  </a:t>
            </a:r>
            <a:r>
              <a:rPr lang="ru-RU" sz="1400" dirty="0" err="1" smtClean="0">
                <a:solidFill>
                  <a:schemeClr val="bg1">
                    <a:lumMod val="95000"/>
                    <a:lumOff val="5000"/>
                  </a:schemeClr>
                </a:solidFill>
                <a:latin typeface="Times New Roman" pitchFamily="18" charset="0"/>
                <a:cs typeface="Times New Roman" pitchFamily="18" charset="0"/>
              </a:rPr>
              <a:t>Федосьево</a:t>
            </a:r>
            <a:r>
              <a:rPr lang="ru-RU" sz="1400" dirty="0" smtClean="0">
                <a:solidFill>
                  <a:schemeClr val="bg1">
                    <a:lumMod val="95000"/>
                    <a:lumOff val="5000"/>
                  </a:schemeClr>
                </a:solidFill>
                <a:latin typeface="Times New Roman" pitchFamily="18" charset="0"/>
                <a:cs typeface="Times New Roman" pitchFamily="18" charset="0"/>
              </a:rPr>
              <a:t> и при этом – дорогой через село, продолжением которой являлась полевая дорога. Точно установить, когда у улицы появилось название, невозможно, так как нет документов, подтверждающих этот факт. Предположительно, это произошло в конце XVIII в., когда был учрежден "при Череповецком монастыре... город под наименованием Череповец" и был принят его первый генеральный план.</a:t>
            </a:r>
            <a:endParaRPr lang="ru-RU" sz="1400" dirty="0">
              <a:solidFill>
                <a:schemeClr val="bg1">
                  <a:lumMod val="95000"/>
                  <a:lumOff val="5000"/>
                </a:schemeClr>
              </a:solidFill>
              <a:latin typeface="Times New Roman" pitchFamily="18" charset="0"/>
              <a:cs typeface="Times New Roman" pitchFamily="18" charset="0"/>
            </a:endParaRPr>
          </a:p>
        </p:txBody>
      </p:sp>
      <p:pic>
        <p:nvPicPr>
          <p:cNvPr id="17410" name="Picture 2" descr="alt="/>
          <p:cNvPicPr>
            <a:picLocks noChangeAspect="1" noChangeArrowheads="1"/>
          </p:cNvPicPr>
          <p:nvPr/>
        </p:nvPicPr>
        <p:blipFill>
          <a:blip r:embed="rId3" cstate="print"/>
          <a:srcRect/>
          <a:stretch/>
        </p:blipFill>
        <p:spPr bwMode="auto">
          <a:xfrm>
            <a:off x="899592" y="1988840"/>
            <a:ext cx="3240360" cy="2454572"/>
          </a:xfrm>
          <a:prstGeom prst="rect">
            <a:avLst/>
          </a:prstGeom>
        </p:spPr>
        <p:style>
          <a:lnRef idx="1">
            <a:schemeClr val="accent1"/>
          </a:lnRef>
          <a:fillRef idx="3">
            <a:schemeClr val="accent1"/>
          </a:fillRef>
          <a:effectRef idx="2">
            <a:schemeClr val="accent1"/>
          </a:effectRef>
          <a:fontRef idx="minor">
            <a:schemeClr val="lt1"/>
          </a:fontRef>
        </p:style>
      </p:pic>
      <p:pic>
        <p:nvPicPr>
          <p:cNvPr id="17412" name="Picture 4" descr="https://cherkray.ru/content/images/upload/201612291425262.jpg"/>
          <p:cNvPicPr>
            <a:picLocks noChangeAspect="1" noChangeArrowheads="1"/>
          </p:cNvPicPr>
          <p:nvPr/>
        </p:nvPicPr>
        <p:blipFill>
          <a:blip r:embed="rId4" cstate="print"/>
          <a:srcRect/>
          <a:stretch/>
        </p:blipFill>
        <p:spPr bwMode="auto">
          <a:xfrm>
            <a:off x="2915816" y="4653136"/>
            <a:ext cx="3140198" cy="2088232"/>
          </a:xfrm>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l="53162" t="23400" r="10080" b="12201"/>
          <a:stretch/>
        </p:blipFill>
        <p:spPr bwMode="auto">
          <a:xfrm>
            <a:off x="755576" y="2132856"/>
            <a:ext cx="2664296" cy="3501645"/>
          </a:xfrm>
          <a:prstGeom prst="rect">
            <a:avLst/>
          </a:prstGeom>
          <a:ln/>
        </p:spPr>
        <p:style>
          <a:lnRef idx="1">
            <a:schemeClr val="accent1"/>
          </a:lnRef>
          <a:fillRef idx="3">
            <a:schemeClr val="accent1"/>
          </a:fillRef>
          <a:effectRef idx="2">
            <a:schemeClr val="accent1"/>
          </a:effectRef>
          <a:fontRef idx="minor">
            <a:schemeClr val="lt1"/>
          </a:fontRef>
        </p:style>
      </p:pic>
      <p:sp>
        <p:nvSpPr>
          <p:cNvPr id="3" name="TextBox 2"/>
          <p:cNvSpPr txBox="1"/>
          <p:nvPr/>
        </p:nvSpPr>
        <p:spPr>
          <a:xfrm>
            <a:off x="3635896" y="188640"/>
            <a:ext cx="1944216" cy="369332"/>
          </a:xfrm>
          <a:prstGeom prst="rect">
            <a:avLst/>
          </a:prstGeom>
          <a:noFill/>
        </p:spPr>
        <p:txBody>
          <a:bodyPr wrap="square" rtlCol="0">
            <a:spAutoFit/>
          </a:bodyPr>
          <a:lstStyle/>
          <a:p>
            <a:r>
              <a:rPr lang="ru-RU" b="1" dirty="0" smtClean="0">
                <a:solidFill>
                  <a:schemeClr val="bg1">
                    <a:lumMod val="95000"/>
                    <a:lumOff val="5000"/>
                  </a:schemeClr>
                </a:solidFill>
                <a:latin typeface="Times New Roman" pitchFamily="18" charset="0"/>
                <a:cs typeface="Times New Roman" pitchFamily="18" charset="0"/>
              </a:rPr>
              <a:t>Улица   Жукова</a:t>
            </a:r>
            <a:endParaRPr lang="ru-RU" b="1" dirty="0">
              <a:solidFill>
                <a:schemeClr val="bg1">
                  <a:lumMod val="95000"/>
                  <a:lumOff val="5000"/>
                </a:schemeClr>
              </a:solidFill>
              <a:latin typeface="Times New Roman" pitchFamily="18" charset="0"/>
              <a:cs typeface="Times New Roman" pitchFamily="18" charset="0"/>
            </a:endParaRPr>
          </a:p>
        </p:txBody>
      </p:sp>
      <p:pic>
        <p:nvPicPr>
          <p:cNvPr id="16386" name="Picture 2" descr="alt=">
            <a:hlinkClick r:id="rId3"/>
          </p:cNvPr>
          <p:cNvPicPr>
            <a:picLocks noChangeAspect="1" noChangeArrowheads="1"/>
          </p:cNvPicPr>
          <p:nvPr/>
        </p:nvPicPr>
        <p:blipFill>
          <a:blip r:embed="rId4" cstate="print"/>
          <a:srcRect/>
          <a:stretch/>
        </p:blipFill>
        <p:spPr bwMode="auto">
          <a:xfrm>
            <a:off x="4788024" y="4365104"/>
            <a:ext cx="3030540" cy="2088232"/>
          </a:xfrm>
          <a:prstGeom prst="rect">
            <a:avLst/>
          </a:prstGeom>
        </p:spPr>
        <p:style>
          <a:lnRef idx="1">
            <a:schemeClr val="accent1"/>
          </a:lnRef>
          <a:fillRef idx="3">
            <a:schemeClr val="accent1"/>
          </a:fillRef>
          <a:effectRef idx="2">
            <a:schemeClr val="accent1"/>
          </a:effectRef>
          <a:fontRef idx="minor">
            <a:schemeClr val="lt1"/>
          </a:fontRef>
        </p:style>
      </p:pic>
      <p:pic>
        <p:nvPicPr>
          <p:cNvPr id="16388" name="Picture 4" descr="https://cherkray.ru/content/images/upload/201612221541582.jpg"/>
          <p:cNvPicPr>
            <a:picLocks noChangeAspect="1" noChangeArrowheads="1"/>
          </p:cNvPicPr>
          <p:nvPr/>
        </p:nvPicPr>
        <p:blipFill>
          <a:blip r:embed="rId5" cstate="print"/>
          <a:srcRect/>
          <a:stretch/>
        </p:blipFill>
        <p:spPr bwMode="auto">
          <a:xfrm>
            <a:off x="4860032" y="1916832"/>
            <a:ext cx="3009289" cy="2016224"/>
          </a:xfrm>
          <a:prstGeom prst="rect">
            <a:avLst/>
          </a:prstGeom>
        </p:spPr>
        <p:style>
          <a:lnRef idx="1">
            <a:schemeClr val="accent1"/>
          </a:lnRef>
          <a:fillRef idx="2">
            <a:schemeClr val="accent1"/>
          </a:fillRef>
          <a:effectRef idx="1">
            <a:schemeClr val="accent1"/>
          </a:effectRef>
          <a:fontRef idx="minor">
            <a:schemeClr val="dk1"/>
          </a:fontRef>
        </p:style>
      </p:pic>
      <p:sp>
        <p:nvSpPr>
          <p:cNvPr id="9" name="Прямоугольник 8"/>
          <p:cNvSpPr/>
          <p:nvPr/>
        </p:nvSpPr>
        <p:spPr>
          <a:xfrm>
            <a:off x="107504" y="620688"/>
            <a:ext cx="8856984" cy="1169551"/>
          </a:xfrm>
          <a:prstGeom prst="rect">
            <a:avLst/>
          </a:prstGeom>
        </p:spPr>
        <p:txBody>
          <a:bodyPr wrap="square">
            <a:spAutoFit/>
          </a:bodyPr>
          <a:lstStyle/>
          <a:p>
            <a:pPr lvl="0" algn="just" fontAlgn="base">
              <a:spcBef>
                <a:spcPct val="0"/>
              </a:spcBef>
              <a:spcAft>
                <a:spcPct val="0"/>
              </a:spcAft>
            </a:pPr>
            <a:r>
              <a:rPr lang="ru-RU" sz="1400" dirty="0" smtClean="0">
                <a:solidFill>
                  <a:schemeClr val="bg1">
                    <a:lumMod val="95000"/>
                    <a:lumOff val="5000"/>
                  </a:schemeClr>
                </a:solidFill>
                <a:latin typeface="Times New Roman" pitchFamily="18" charset="0"/>
                <a:cs typeface="Times New Roman" pitchFamily="18" charset="0"/>
              </a:rPr>
              <a:t>Улица названа в 1975 году в честь летчика Михаила Петровича Жукова, уроженца деревни </a:t>
            </a:r>
            <a:r>
              <a:rPr lang="ru-RU" sz="1400" dirty="0" err="1" smtClean="0">
                <a:solidFill>
                  <a:schemeClr val="bg1">
                    <a:lumMod val="95000"/>
                    <a:lumOff val="5000"/>
                  </a:schemeClr>
                </a:solidFill>
                <a:latin typeface="Times New Roman" pitchFamily="18" charset="0"/>
                <a:cs typeface="Times New Roman" pitchFamily="18" charset="0"/>
              </a:rPr>
              <a:t>Ружбово</a:t>
            </a:r>
            <a:r>
              <a:rPr lang="ru-RU" sz="1400" dirty="0" smtClean="0">
                <a:solidFill>
                  <a:schemeClr val="bg1">
                    <a:lumMod val="95000"/>
                    <a:lumOff val="5000"/>
                  </a:schemeClr>
                </a:solidFill>
                <a:latin typeface="Times New Roman" pitchFamily="18" charset="0"/>
                <a:cs typeface="Times New Roman" pitchFamily="18" charset="0"/>
              </a:rPr>
              <a:t> Череповецкого района. </a:t>
            </a:r>
          </a:p>
          <a:p>
            <a:pPr lvl="0" algn="just" fontAlgn="base">
              <a:spcBef>
                <a:spcPct val="0"/>
              </a:spcBef>
              <a:spcAft>
                <a:spcPct val="0"/>
              </a:spcAft>
            </a:pPr>
            <a:r>
              <a:rPr lang="ru-RU" sz="1400" dirty="0" smtClean="0">
                <a:solidFill>
                  <a:schemeClr val="bg1">
                    <a:lumMod val="95000"/>
                    <a:lumOff val="5000"/>
                  </a:schemeClr>
                </a:solidFill>
                <a:latin typeface="Times New Roman" pitchFamily="18" charset="0"/>
                <a:cs typeface="Times New Roman" pitchFamily="18" charset="0"/>
              </a:rPr>
              <a:t>8 июля 1941 года за мужество и отвагу Жукову в числе первых было присвоено звание Героя Советского Союза.</a:t>
            </a:r>
          </a:p>
          <a:p>
            <a:pPr lvl="0" algn="just" fontAlgn="base">
              <a:spcBef>
                <a:spcPct val="0"/>
              </a:spcBef>
              <a:spcAft>
                <a:spcPct val="0"/>
              </a:spcAft>
            </a:pPr>
            <a:r>
              <a:rPr lang="ru-RU" sz="1400" dirty="0" smtClean="0">
                <a:solidFill>
                  <a:schemeClr val="bg1">
                    <a:lumMod val="95000"/>
                    <a:lumOff val="5000"/>
                  </a:schemeClr>
                </a:solidFill>
                <a:latin typeface="Times New Roman" pitchFamily="18" charset="0"/>
                <a:cs typeface="Times New Roman" pitchFamily="18" charset="0"/>
              </a:rPr>
              <a:t>С 22 июня 1941 г. по 31 декабря 1942 г. совершил 259 боевых вылетов, участвовал в 47 воздушных боях, лично сбил три бомбардировщика. Погиб в воздушном бою в 1943 году.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srcRect l="9053" t="24800" r="52089" b="10801"/>
          <a:stretch/>
        </p:blipFill>
        <p:spPr bwMode="auto">
          <a:xfrm>
            <a:off x="3131840" y="2060848"/>
            <a:ext cx="2448272" cy="3043798"/>
          </a:xfrm>
          <a:prstGeom prst="rect">
            <a:avLst/>
          </a:prstGeom>
          <a:ln/>
        </p:spPr>
        <p:style>
          <a:lnRef idx="1">
            <a:schemeClr val="accent1"/>
          </a:lnRef>
          <a:fillRef idx="3">
            <a:schemeClr val="accent1"/>
          </a:fillRef>
          <a:effectRef idx="2">
            <a:schemeClr val="accent1"/>
          </a:effectRef>
          <a:fontRef idx="minor">
            <a:schemeClr val="lt1"/>
          </a:fontRef>
        </p:style>
      </p:pic>
      <p:sp>
        <p:nvSpPr>
          <p:cNvPr id="3" name="TextBox 2"/>
          <p:cNvSpPr txBox="1"/>
          <p:nvPr/>
        </p:nvSpPr>
        <p:spPr>
          <a:xfrm>
            <a:off x="3275856" y="188640"/>
            <a:ext cx="2584115" cy="369332"/>
          </a:xfrm>
          <a:prstGeom prst="rect">
            <a:avLst/>
          </a:prstGeom>
          <a:noFill/>
        </p:spPr>
        <p:txBody>
          <a:bodyPr wrap="square" rtlCol="0">
            <a:spAutoFit/>
          </a:bodyPr>
          <a:lstStyle/>
          <a:p>
            <a:r>
              <a:rPr lang="ru-RU" b="1" dirty="0" smtClean="0">
                <a:solidFill>
                  <a:schemeClr val="bg1">
                    <a:lumMod val="95000"/>
                    <a:lumOff val="5000"/>
                  </a:schemeClr>
                </a:solidFill>
                <a:latin typeface="Times New Roman" pitchFamily="18" charset="0"/>
                <a:cs typeface="Times New Roman" pitchFamily="18" charset="0"/>
              </a:rPr>
              <a:t>Улица  </a:t>
            </a:r>
            <a:r>
              <a:rPr lang="ru-RU" b="1" dirty="0" err="1" smtClean="0">
                <a:solidFill>
                  <a:schemeClr val="bg1">
                    <a:lumMod val="95000"/>
                    <a:lumOff val="5000"/>
                  </a:schemeClr>
                </a:solidFill>
                <a:latin typeface="Times New Roman" pitchFamily="18" charset="0"/>
                <a:cs typeface="Times New Roman" pitchFamily="18" charset="0"/>
              </a:rPr>
              <a:t>Годовикова</a:t>
            </a:r>
            <a:endParaRPr lang="ru-RU" b="1" dirty="0">
              <a:solidFill>
                <a:schemeClr val="bg1">
                  <a:lumMod val="95000"/>
                  <a:lumOff val="5000"/>
                </a:schemeClr>
              </a:solidFill>
              <a:latin typeface="Times New Roman" pitchFamily="18" charset="0"/>
              <a:cs typeface="Times New Roman" pitchFamily="18" charset="0"/>
            </a:endParaRPr>
          </a:p>
        </p:txBody>
      </p:sp>
      <p:sp>
        <p:nvSpPr>
          <p:cNvPr id="4" name="Прямоугольник 3"/>
          <p:cNvSpPr/>
          <p:nvPr/>
        </p:nvSpPr>
        <p:spPr>
          <a:xfrm>
            <a:off x="395536" y="620688"/>
            <a:ext cx="8496944" cy="1600438"/>
          </a:xfrm>
          <a:prstGeom prst="rect">
            <a:avLst/>
          </a:prstGeom>
        </p:spPr>
        <p:txBody>
          <a:bodyPr wrap="square">
            <a:spAutoFit/>
          </a:bodyPr>
          <a:lstStyle/>
          <a:p>
            <a:pPr algn="just"/>
            <a:r>
              <a:rPr lang="ru-RU" sz="1400" dirty="0" smtClean="0">
                <a:solidFill>
                  <a:schemeClr val="bg1">
                    <a:lumMod val="95000"/>
                    <a:lumOff val="5000"/>
                  </a:schemeClr>
                </a:solidFill>
                <a:latin typeface="Times New Roman" pitchFamily="18" charset="0"/>
                <a:cs typeface="Times New Roman" pitchFamily="18" charset="0"/>
              </a:rPr>
              <a:t>Улица названа в честь Героя Советского Союза летчика Алексея </a:t>
            </a:r>
            <a:r>
              <a:rPr lang="ru-RU" sz="1400" dirty="0" err="1" smtClean="0">
                <a:solidFill>
                  <a:schemeClr val="bg1">
                    <a:lumMod val="95000"/>
                    <a:lumOff val="5000"/>
                  </a:schemeClr>
                </a:solidFill>
                <a:latin typeface="Times New Roman" pitchFamily="18" charset="0"/>
                <a:cs typeface="Times New Roman" pitchFamily="18" charset="0"/>
              </a:rPr>
              <a:t>Годовикова</a:t>
            </a:r>
            <a:r>
              <a:rPr lang="ru-RU" sz="1400" dirty="0" smtClean="0">
                <a:solidFill>
                  <a:schemeClr val="bg1">
                    <a:lumMod val="95000"/>
                    <a:lumOff val="5000"/>
                  </a:schemeClr>
                </a:solidFill>
                <a:latin typeface="Times New Roman" pitchFamily="18" charset="0"/>
                <a:cs typeface="Times New Roman" pitchFamily="18" charset="0"/>
              </a:rPr>
              <a:t>, который погиб в 1942 году, защищая небо над городом Череповцом. Годовиков был похоронен в Череповце. На Соборной горке в 1947 г. установлен гранитный памятник на могиле героя. Первоначально в честь героя была названа одна из улиц в поселке строителей </a:t>
            </a:r>
            <a:r>
              <a:rPr lang="ru-RU" sz="1400" dirty="0" err="1" smtClean="0">
                <a:solidFill>
                  <a:schemeClr val="bg1">
                    <a:lumMod val="95000"/>
                    <a:lumOff val="5000"/>
                  </a:schemeClr>
                </a:solidFill>
                <a:latin typeface="Times New Roman" pitchFamily="18" charset="0"/>
                <a:cs typeface="Times New Roman" pitchFamily="18" charset="0"/>
              </a:rPr>
              <a:t>Панькино</a:t>
            </a:r>
            <a:r>
              <a:rPr lang="ru-RU" sz="1400" dirty="0" smtClean="0">
                <a:solidFill>
                  <a:schemeClr val="bg1">
                    <a:lumMod val="95000"/>
                    <a:lumOff val="5000"/>
                  </a:schemeClr>
                </a:solidFill>
                <a:latin typeface="Times New Roman" pitchFamily="18" charset="0"/>
                <a:cs typeface="Times New Roman" pitchFamily="18" charset="0"/>
              </a:rPr>
              <a:t>. Но потом бараки снесли, а название улицы в конце 1980-х гг. «перекочевало» в </a:t>
            </a:r>
            <a:r>
              <a:rPr lang="ru-RU" sz="1400" dirty="0" err="1" smtClean="0">
                <a:solidFill>
                  <a:schemeClr val="bg1">
                    <a:lumMod val="95000"/>
                    <a:lumOff val="5000"/>
                  </a:schemeClr>
                </a:solidFill>
                <a:latin typeface="Times New Roman" pitchFamily="18" charset="0"/>
                <a:cs typeface="Times New Roman" pitchFamily="18" charset="0"/>
              </a:rPr>
              <a:t>Зашекснинский</a:t>
            </a:r>
            <a:r>
              <a:rPr lang="ru-RU" sz="1400" dirty="0" smtClean="0">
                <a:solidFill>
                  <a:schemeClr val="bg1">
                    <a:lumMod val="95000"/>
                    <a:lumOff val="5000"/>
                  </a:schemeClr>
                </a:solidFill>
                <a:latin typeface="Times New Roman" pitchFamily="18" charset="0"/>
                <a:cs typeface="Times New Roman" pitchFamily="18" charset="0"/>
              </a:rPr>
              <a:t> район. В 2016 году по инициативе ТОС "Октябрьский" на противоположной стороне от ТЦ "Июнь" (</a:t>
            </a:r>
            <a:r>
              <a:rPr lang="ru-RU" sz="1400" dirty="0" err="1" smtClean="0">
                <a:solidFill>
                  <a:schemeClr val="bg1">
                    <a:lumMod val="95000"/>
                    <a:lumOff val="5000"/>
                  </a:schemeClr>
                </a:solidFill>
                <a:latin typeface="Times New Roman" pitchFamily="18" charset="0"/>
                <a:cs typeface="Times New Roman" pitchFamily="18" charset="0"/>
              </a:rPr>
              <a:t>Годовикова</a:t>
            </a:r>
            <a:r>
              <a:rPr lang="ru-RU" sz="1400" dirty="0" smtClean="0">
                <a:solidFill>
                  <a:schemeClr val="bg1">
                    <a:lumMod val="95000"/>
                    <a:lumOff val="5000"/>
                  </a:schemeClr>
                </a:solidFill>
                <a:latin typeface="Times New Roman" pitchFamily="18" charset="0"/>
                <a:cs typeface="Times New Roman" pitchFamily="18" charset="0"/>
              </a:rPr>
              <a:t>, 37) появился сквер имени Героя Советского Союза А. Н. </a:t>
            </a:r>
            <a:r>
              <a:rPr lang="ru-RU" sz="1400" dirty="0" err="1" smtClean="0">
                <a:solidFill>
                  <a:schemeClr val="bg1">
                    <a:lumMod val="95000"/>
                    <a:lumOff val="5000"/>
                  </a:schemeClr>
                </a:solidFill>
                <a:latin typeface="Times New Roman" pitchFamily="18" charset="0"/>
                <a:cs typeface="Times New Roman" pitchFamily="18" charset="0"/>
              </a:rPr>
              <a:t>Годовикова</a:t>
            </a:r>
            <a:r>
              <a:rPr lang="ru-RU" sz="1400" dirty="0" smtClean="0">
                <a:solidFill>
                  <a:schemeClr val="bg1">
                    <a:lumMod val="95000"/>
                    <a:lumOff val="5000"/>
                  </a:schemeClr>
                </a:solidFill>
                <a:latin typeface="Times New Roman" pitchFamily="18" charset="0"/>
                <a:cs typeface="Times New Roman" pitchFamily="18" charset="0"/>
              </a:rPr>
              <a:t> (сквер </a:t>
            </a:r>
            <a:r>
              <a:rPr lang="ru-RU" sz="1400" dirty="0" err="1" smtClean="0">
                <a:solidFill>
                  <a:schemeClr val="bg1">
                    <a:lumMod val="95000"/>
                    <a:lumOff val="5000"/>
                  </a:schemeClr>
                </a:solidFill>
                <a:latin typeface="Times New Roman" pitchFamily="18" charset="0"/>
                <a:cs typeface="Times New Roman" pitchFamily="18" charset="0"/>
              </a:rPr>
              <a:t>Годовикова</a:t>
            </a:r>
            <a:r>
              <a:rPr lang="ru-RU" sz="1400" dirty="0" smtClean="0">
                <a:solidFill>
                  <a:schemeClr val="bg1">
                    <a:lumMod val="95000"/>
                    <a:lumOff val="5000"/>
                  </a:schemeClr>
                </a:solidFill>
                <a:latin typeface="Times New Roman" pitchFamily="18" charset="0"/>
                <a:cs typeface="Times New Roman" pitchFamily="18" charset="0"/>
              </a:rPr>
              <a:t>).</a:t>
            </a:r>
            <a:endParaRPr lang="ru-RU" sz="1400" dirty="0">
              <a:solidFill>
                <a:schemeClr val="bg1">
                  <a:lumMod val="95000"/>
                  <a:lumOff val="5000"/>
                </a:schemeClr>
              </a:solidFill>
              <a:latin typeface="Times New Roman" pitchFamily="18" charset="0"/>
              <a:cs typeface="Times New Roman" pitchFamily="18" charset="0"/>
            </a:endParaRPr>
          </a:p>
        </p:txBody>
      </p:sp>
      <p:pic>
        <p:nvPicPr>
          <p:cNvPr id="15366" name="Picture 6" descr="Улица Годовикова"/>
          <p:cNvPicPr>
            <a:picLocks noChangeAspect="1" noChangeArrowheads="1"/>
          </p:cNvPicPr>
          <p:nvPr/>
        </p:nvPicPr>
        <p:blipFill>
          <a:blip r:embed="rId3" cstate="print"/>
          <a:srcRect/>
          <a:stretch/>
        </p:blipFill>
        <p:spPr bwMode="auto">
          <a:xfrm>
            <a:off x="251520" y="3933056"/>
            <a:ext cx="2688299" cy="2016224"/>
          </a:xfrm>
          <a:prstGeom prst="rect">
            <a:avLst/>
          </a:prstGeom>
        </p:spPr>
        <p:style>
          <a:lnRef idx="1">
            <a:schemeClr val="accent1"/>
          </a:lnRef>
          <a:fillRef idx="3">
            <a:schemeClr val="accent1"/>
          </a:fillRef>
          <a:effectRef idx="2">
            <a:schemeClr val="accent1"/>
          </a:effectRef>
          <a:fontRef idx="minor">
            <a:schemeClr val="lt1"/>
          </a:fontRef>
        </p:style>
      </p:pic>
      <p:pic>
        <p:nvPicPr>
          <p:cNvPr id="16386" name="Picture 2" descr="http://vologdaregion.ru/data/images/514/1601879983_uYNNAEfu.jpg"/>
          <p:cNvPicPr>
            <a:picLocks noChangeAspect="1" noChangeArrowheads="1"/>
          </p:cNvPicPr>
          <p:nvPr/>
        </p:nvPicPr>
        <p:blipFill>
          <a:blip r:embed="rId4" cstate="print"/>
          <a:srcRect/>
          <a:stretch>
            <a:fillRect/>
          </a:stretch>
        </p:blipFill>
        <p:spPr bwMode="auto">
          <a:xfrm>
            <a:off x="5652120" y="3645024"/>
            <a:ext cx="3312368" cy="24842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print"/>
          <a:srcRect l="6952" t="22000" r="51039" b="6601"/>
          <a:stretch/>
        </p:blipFill>
        <p:spPr bwMode="auto">
          <a:xfrm>
            <a:off x="1115616" y="3284984"/>
            <a:ext cx="2428505" cy="3096344"/>
          </a:xfrm>
          <a:prstGeom prst="rect">
            <a:avLst/>
          </a:prstGeom>
          <a:ln/>
        </p:spPr>
        <p:style>
          <a:lnRef idx="1">
            <a:schemeClr val="accent1"/>
          </a:lnRef>
          <a:fillRef idx="3">
            <a:schemeClr val="accent1"/>
          </a:fillRef>
          <a:effectRef idx="2">
            <a:schemeClr val="accent1"/>
          </a:effectRef>
          <a:fontRef idx="minor">
            <a:schemeClr val="lt1"/>
          </a:fontRef>
        </p:style>
      </p:pic>
      <p:sp>
        <p:nvSpPr>
          <p:cNvPr id="3" name="TextBox 2"/>
          <p:cNvSpPr txBox="1"/>
          <p:nvPr/>
        </p:nvSpPr>
        <p:spPr>
          <a:xfrm>
            <a:off x="3275856" y="188640"/>
            <a:ext cx="2304256" cy="369332"/>
          </a:xfrm>
          <a:prstGeom prst="rect">
            <a:avLst/>
          </a:prstGeom>
          <a:noFill/>
        </p:spPr>
        <p:txBody>
          <a:bodyPr wrap="square" rtlCol="0">
            <a:spAutoFit/>
          </a:bodyPr>
          <a:lstStyle/>
          <a:p>
            <a:r>
              <a:rPr lang="ru-RU" b="1" dirty="0" smtClean="0">
                <a:solidFill>
                  <a:schemeClr val="bg1">
                    <a:lumMod val="95000"/>
                    <a:lumOff val="5000"/>
                  </a:schemeClr>
                </a:solidFill>
                <a:latin typeface="Times New Roman" pitchFamily="18" charset="0"/>
                <a:cs typeface="Times New Roman" pitchFamily="18" charset="0"/>
              </a:rPr>
              <a:t>Улица  </a:t>
            </a:r>
            <a:r>
              <a:rPr lang="ru-RU" b="1" dirty="0" err="1" smtClean="0">
                <a:solidFill>
                  <a:schemeClr val="bg1">
                    <a:lumMod val="95000"/>
                    <a:lumOff val="5000"/>
                  </a:schemeClr>
                </a:solidFill>
                <a:latin typeface="Times New Roman" pitchFamily="18" charset="0"/>
                <a:cs typeface="Times New Roman" pitchFamily="18" charset="0"/>
              </a:rPr>
              <a:t>Моченкова</a:t>
            </a:r>
            <a:endParaRPr lang="ru-RU" b="1" dirty="0">
              <a:solidFill>
                <a:schemeClr val="bg1">
                  <a:lumMod val="95000"/>
                  <a:lumOff val="5000"/>
                </a:schemeClr>
              </a:solidFill>
              <a:latin typeface="Times New Roman" pitchFamily="18" charset="0"/>
              <a:cs typeface="Times New Roman" pitchFamily="18" charset="0"/>
            </a:endParaRPr>
          </a:p>
        </p:txBody>
      </p:sp>
      <p:sp>
        <p:nvSpPr>
          <p:cNvPr id="4" name="Прямоугольник 3"/>
          <p:cNvSpPr/>
          <p:nvPr/>
        </p:nvSpPr>
        <p:spPr>
          <a:xfrm>
            <a:off x="251520" y="692696"/>
            <a:ext cx="8424936" cy="2646878"/>
          </a:xfrm>
          <a:prstGeom prst="rect">
            <a:avLst/>
          </a:prstGeom>
        </p:spPr>
        <p:txBody>
          <a:bodyPr wrap="square">
            <a:spAutoFit/>
          </a:bodyPr>
          <a:lstStyle/>
          <a:p>
            <a:pPr algn="just"/>
            <a:r>
              <a:rPr lang="ru-RU" sz="1400" dirty="0" smtClean="0">
                <a:solidFill>
                  <a:schemeClr val="bg1">
                    <a:lumMod val="95000"/>
                    <a:lumOff val="5000"/>
                  </a:schemeClr>
                </a:solidFill>
                <a:latin typeface="Times New Roman" pitchFamily="18" charset="0"/>
                <a:cs typeface="Times New Roman" pitchFamily="18" charset="0"/>
              </a:rPr>
              <a:t>Улица названа в 1975 году в честь Леонида Ивановича </a:t>
            </a:r>
            <a:r>
              <a:rPr lang="ru-RU" sz="1400" dirty="0" err="1" smtClean="0">
                <a:solidFill>
                  <a:schemeClr val="bg1">
                    <a:lumMod val="95000"/>
                    <a:lumOff val="5000"/>
                  </a:schemeClr>
                </a:solidFill>
                <a:latin typeface="Times New Roman" pitchFamily="18" charset="0"/>
                <a:cs typeface="Times New Roman" pitchFamily="18" charset="0"/>
              </a:rPr>
              <a:t>Моченкова</a:t>
            </a:r>
            <a:r>
              <a:rPr lang="ru-RU" sz="1400" dirty="0" smtClean="0">
                <a:solidFill>
                  <a:schemeClr val="bg1">
                    <a:lumMod val="95000"/>
                    <a:lumOff val="5000"/>
                  </a:schemeClr>
                </a:solidFill>
                <a:latin typeface="Times New Roman" pitchFamily="18" charset="0"/>
                <a:cs typeface="Times New Roman" pitchFamily="18" charset="0"/>
              </a:rPr>
              <a:t>. уроженца деревни Углы Череповецкого района.  Осенью 1941 года он сражался под Москвой. </a:t>
            </a:r>
            <a:r>
              <a:rPr lang="ru-RU" sz="1400" dirty="0" smtClean="0">
                <a:solidFill>
                  <a:schemeClr val="bg1"/>
                </a:solidFill>
                <a:latin typeface="Times New Roman" pitchFamily="18" charset="0"/>
                <a:cs typeface="Times New Roman" pitchFamily="18" charset="0"/>
              </a:rPr>
              <a:t>В 1943 году жаркие бои разгорелись на Курской дуге. На одном из участков фронта фашисты цепко держались за деревню Сычи. Плотный огонь врага прижимал наших к земле. Тогда группа стрелков с комбатом </a:t>
            </a:r>
            <a:r>
              <a:rPr lang="ru-RU" sz="1400" dirty="0" err="1" smtClean="0">
                <a:solidFill>
                  <a:schemeClr val="bg1"/>
                </a:solidFill>
                <a:latin typeface="Times New Roman" pitchFamily="18" charset="0"/>
                <a:cs typeface="Times New Roman" pitchFamily="18" charset="0"/>
              </a:rPr>
              <a:t>Моченковым</a:t>
            </a:r>
            <a:r>
              <a:rPr lang="ru-RU" sz="1400" dirty="0" smtClean="0">
                <a:solidFill>
                  <a:schemeClr val="bg1"/>
                </a:solidFill>
                <a:latin typeface="Times New Roman" pitchFamily="18" charset="0"/>
                <a:cs typeface="Times New Roman" pitchFamily="18" charset="0"/>
              </a:rPr>
              <a:t> во главе через овраги, скрытно проникла в тыл врага и атаковала его. Обойдя гитлеровцев с тыла, батальон </a:t>
            </a:r>
            <a:r>
              <a:rPr lang="ru-RU" sz="1400" dirty="0" err="1" smtClean="0">
                <a:solidFill>
                  <a:schemeClr val="bg1"/>
                </a:solidFill>
                <a:latin typeface="Times New Roman" pitchFamily="18" charset="0"/>
                <a:cs typeface="Times New Roman" pitchFamily="18" charset="0"/>
              </a:rPr>
              <a:t>Моченкова</a:t>
            </a:r>
            <a:r>
              <a:rPr lang="ru-RU" sz="1400" dirty="0" smtClean="0">
                <a:solidFill>
                  <a:schemeClr val="bg1"/>
                </a:solidFill>
                <a:latin typeface="Times New Roman" pitchFamily="18" charset="0"/>
                <a:cs typeface="Times New Roman" pitchFamily="18" charset="0"/>
              </a:rPr>
              <a:t> уничтожил более 150 солдат и офицеров противника, дав возможность нашим войскам продвинуться вперед. В разгар этого боя комбат получил ранение в ногу. Узнав об этом, комбриг предложил ему отправиться в медсанбат. Но </a:t>
            </a:r>
            <a:r>
              <a:rPr lang="ru-RU" sz="1400" dirty="0" err="1" smtClean="0">
                <a:solidFill>
                  <a:schemeClr val="bg1"/>
                </a:solidFill>
                <a:latin typeface="Times New Roman" pitchFamily="18" charset="0"/>
                <a:cs typeface="Times New Roman" pitchFamily="18" charset="0"/>
              </a:rPr>
              <a:t>Моченков</a:t>
            </a:r>
            <a:r>
              <a:rPr lang="ru-RU" sz="1400" dirty="0" smtClean="0">
                <a:solidFill>
                  <a:schemeClr val="bg1"/>
                </a:solidFill>
                <a:latin typeface="Times New Roman" pitchFamily="18" charset="0"/>
                <a:cs typeface="Times New Roman" pitchFamily="18" charset="0"/>
              </a:rPr>
              <a:t> ограничился перевязкой и повел свой батальон в атаку. До вражеских траншей оставалось несколько метров, когда комбат упал. Его бойцы ворвались в окопы, завязался рукопашный бой. Вскоре опорный пункт был в руках  у наших. Только после боя комбата Л. И. </a:t>
            </a:r>
            <a:r>
              <a:rPr lang="ru-RU" sz="1400" dirty="0" err="1" smtClean="0">
                <a:solidFill>
                  <a:schemeClr val="bg1"/>
                </a:solidFill>
                <a:latin typeface="Times New Roman" pitchFamily="18" charset="0"/>
                <a:cs typeface="Times New Roman" pitchFamily="18" charset="0"/>
              </a:rPr>
              <a:t>Моченкова</a:t>
            </a:r>
            <a:r>
              <a:rPr lang="ru-RU" sz="1400" dirty="0" smtClean="0">
                <a:solidFill>
                  <a:schemeClr val="bg1"/>
                </a:solidFill>
                <a:latin typeface="Times New Roman" pitchFamily="18" charset="0"/>
                <a:cs typeface="Times New Roman" pitchFamily="18" charset="0"/>
              </a:rPr>
              <a:t> доставили в полевой госпиталь, где он вскоре скончался. Звание Героя Советского Союза </a:t>
            </a:r>
            <a:r>
              <a:rPr lang="ru-RU" sz="1400" dirty="0" err="1" smtClean="0">
                <a:solidFill>
                  <a:schemeClr val="bg1"/>
                </a:solidFill>
                <a:latin typeface="Times New Roman" pitchFamily="18" charset="0"/>
                <a:cs typeface="Times New Roman" pitchFamily="18" charset="0"/>
              </a:rPr>
              <a:t>Моченков</a:t>
            </a:r>
            <a:r>
              <a:rPr lang="ru-RU" sz="1400" dirty="0" smtClean="0">
                <a:solidFill>
                  <a:schemeClr val="bg1"/>
                </a:solidFill>
                <a:latin typeface="Times New Roman" pitchFamily="18" charset="0"/>
                <a:cs typeface="Times New Roman" pitchFamily="18" charset="0"/>
              </a:rPr>
              <a:t> получил посмертно, 15 января 1944 года.</a:t>
            </a:r>
          </a:p>
          <a:p>
            <a:pPr algn="just"/>
            <a:endParaRPr lang="ru-RU" sz="1200" dirty="0">
              <a:solidFill>
                <a:schemeClr val="bg1"/>
              </a:solidFill>
              <a:latin typeface="Times New Roman" pitchFamily="18" charset="0"/>
              <a:cs typeface="Times New Roman" pitchFamily="18" charset="0"/>
            </a:endParaRPr>
          </a:p>
        </p:txBody>
      </p:sp>
      <p:pic>
        <p:nvPicPr>
          <p:cNvPr id="14340" name="Picture 4" descr="Улица Моченкова"/>
          <p:cNvPicPr>
            <a:picLocks noChangeAspect="1" noChangeArrowheads="1"/>
          </p:cNvPicPr>
          <p:nvPr/>
        </p:nvPicPr>
        <p:blipFill>
          <a:blip r:embed="rId3" cstate="print"/>
          <a:srcRect/>
          <a:stretch/>
        </p:blipFill>
        <p:spPr bwMode="auto">
          <a:xfrm>
            <a:off x="4788024" y="3717032"/>
            <a:ext cx="3456384" cy="2301953"/>
          </a:xfrm>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l="52112" t="20600" r="4828" b="2401"/>
          <a:stretch/>
        </p:blipFill>
        <p:spPr bwMode="auto">
          <a:xfrm>
            <a:off x="683568" y="2492896"/>
            <a:ext cx="2342224" cy="3142007"/>
          </a:xfrm>
          <a:prstGeom prst="rect">
            <a:avLst/>
          </a:prstGeom>
          <a:ln/>
        </p:spPr>
        <p:style>
          <a:lnRef idx="1">
            <a:schemeClr val="accent1"/>
          </a:lnRef>
          <a:fillRef idx="3">
            <a:schemeClr val="accent1"/>
          </a:fillRef>
          <a:effectRef idx="2">
            <a:schemeClr val="accent1"/>
          </a:effectRef>
          <a:fontRef idx="minor">
            <a:schemeClr val="lt1"/>
          </a:fontRef>
        </p:style>
      </p:pic>
      <p:sp>
        <p:nvSpPr>
          <p:cNvPr id="3" name="TextBox 2"/>
          <p:cNvSpPr txBox="1"/>
          <p:nvPr/>
        </p:nvSpPr>
        <p:spPr>
          <a:xfrm>
            <a:off x="3131840" y="188640"/>
            <a:ext cx="2436244" cy="369332"/>
          </a:xfrm>
          <a:prstGeom prst="rect">
            <a:avLst/>
          </a:prstGeom>
          <a:noFill/>
        </p:spPr>
        <p:txBody>
          <a:bodyPr wrap="square" rtlCol="0">
            <a:spAutoFit/>
          </a:bodyPr>
          <a:lstStyle/>
          <a:p>
            <a:r>
              <a:rPr lang="ru-RU" b="1" dirty="0" smtClean="0">
                <a:solidFill>
                  <a:schemeClr val="bg1">
                    <a:lumMod val="95000"/>
                    <a:lumOff val="5000"/>
                  </a:schemeClr>
                </a:solidFill>
                <a:latin typeface="Times New Roman" pitchFamily="18" charset="0"/>
                <a:cs typeface="Times New Roman" pitchFamily="18" charset="0"/>
              </a:rPr>
              <a:t>Улица  Краснодонцев</a:t>
            </a:r>
            <a:endParaRPr lang="ru-RU" b="1" dirty="0">
              <a:solidFill>
                <a:schemeClr val="bg1">
                  <a:lumMod val="95000"/>
                  <a:lumOff val="5000"/>
                </a:schemeClr>
              </a:solidFill>
              <a:latin typeface="Times New Roman" pitchFamily="18" charset="0"/>
              <a:cs typeface="Times New Roman" pitchFamily="18" charset="0"/>
            </a:endParaRPr>
          </a:p>
        </p:txBody>
      </p:sp>
      <p:pic>
        <p:nvPicPr>
          <p:cNvPr id="13314" name="Picture 2" descr="alt="/>
          <p:cNvPicPr>
            <a:picLocks noChangeAspect="1" noChangeArrowheads="1"/>
          </p:cNvPicPr>
          <p:nvPr/>
        </p:nvPicPr>
        <p:blipFill>
          <a:blip r:embed="rId3" cstate="print"/>
          <a:srcRect/>
          <a:stretch/>
        </p:blipFill>
        <p:spPr bwMode="auto">
          <a:xfrm>
            <a:off x="4644008" y="2060848"/>
            <a:ext cx="3168352" cy="1968339"/>
          </a:xfrm>
          <a:prstGeom prst="rect">
            <a:avLst/>
          </a:prstGeom>
        </p:spPr>
        <p:style>
          <a:lnRef idx="1">
            <a:schemeClr val="accent1"/>
          </a:lnRef>
          <a:fillRef idx="3">
            <a:schemeClr val="accent1"/>
          </a:fillRef>
          <a:effectRef idx="2">
            <a:schemeClr val="accent1"/>
          </a:effectRef>
          <a:fontRef idx="minor">
            <a:schemeClr val="lt1"/>
          </a:fontRef>
        </p:style>
      </p:pic>
      <p:sp>
        <p:nvSpPr>
          <p:cNvPr id="5" name="Прямоугольник 4"/>
          <p:cNvSpPr/>
          <p:nvPr/>
        </p:nvSpPr>
        <p:spPr>
          <a:xfrm>
            <a:off x="179512" y="620688"/>
            <a:ext cx="8784976" cy="1384995"/>
          </a:xfrm>
          <a:prstGeom prst="rect">
            <a:avLst/>
          </a:prstGeom>
        </p:spPr>
        <p:txBody>
          <a:bodyPr wrap="square">
            <a:spAutoFit/>
          </a:bodyPr>
          <a:lstStyle/>
          <a:p>
            <a:pPr algn="just"/>
            <a:r>
              <a:rPr lang="ru-RU" sz="1400" dirty="0" smtClean="0">
                <a:solidFill>
                  <a:schemeClr val="bg1"/>
                </a:solidFill>
                <a:latin typeface="Times New Roman" pitchFamily="18" charset="0"/>
                <a:cs typeface="Times New Roman" pitchFamily="18" charset="0"/>
              </a:rPr>
              <a:t>Улица Краснодонцев протянулась, почти параллельно железной дороге, через всю Зареченскую часть города от улицы Гоголя  до улицы Олимпийской.</a:t>
            </a:r>
          </a:p>
          <a:p>
            <a:pPr algn="just"/>
            <a:r>
              <a:rPr lang="ru-RU" sz="1400" dirty="0" smtClean="0">
                <a:solidFill>
                  <a:schemeClr val="bg1"/>
                </a:solidFill>
                <a:latin typeface="Times New Roman" pitchFamily="18" charset="0"/>
                <a:cs typeface="Times New Roman" pitchFamily="18" charset="0"/>
              </a:rPr>
              <a:t>Эта улица появилась в Череповце в 1965 году к 20-летию Победы в Великой Отечественной войне в честь подвига комсомольской организации «Молодая гвардия» города Краснодона, боровшейся в 1942-1943 г.г. против фашистских оккупантов. Героическая деятельность молодогвардейцев изображена в романе Александра Фадеева «Молодая гвардия» и одноименном кинофильме режиссера Сергея Герасимова (1948 г.).</a:t>
            </a:r>
            <a:endParaRPr lang="ru-RU" sz="1400" dirty="0">
              <a:solidFill>
                <a:schemeClr val="bg1"/>
              </a:solidFill>
              <a:latin typeface="Times New Roman" pitchFamily="18" charset="0"/>
              <a:cs typeface="Times New Roman" pitchFamily="18" charset="0"/>
            </a:endParaRPr>
          </a:p>
        </p:txBody>
      </p:sp>
      <p:pic>
        <p:nvPicPr>
          <p:cNvPr id="13318" name="Picture 6" descr="alt="/>
          <p:cNvPicPr>
            <a:picLocks noChangeAspect="1" noChangeArrowheads="1"/>
          </p:cNvPicPr>
          <p:nvPr/>
        </p:nvPicPr>
        <p:blipFill>
          <a:blip r:embed="rId4" cstate="print"/>
          <a:srcRect/>
          <a:stretch/>
        </p:blipFill>
        <p:spPr bwMode="auto">
          <a:xfrm>
            <a:off x="4716016" y="4221088"/>
            <a:ext cx="2987824" cy="2240868"/>
          </a:xfrm>
          <a:prstGeom prst="rect">
            <a:avLst/>
          </a:prstGeom>
        </p:spPr>
        <p:style>
          <a:lnRef idx="1">
            <a:schemeClr val="accent1"/>
          </a:lnRef>
          <a:fillRef idx="3">
            <a:schemeClr val="accent1"/>
          </a:fillRef>
          <a:effectRef idx="2">
            <a:schemeClr val="accent1"/>
          </a:effectRef>
          <a:fontRef idx="minor">
            <a:schemeClr val="lt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lt=">
            <a:hlinkClick r:id="rId2"/>
          </p:cNvPr>
          <p:cNvPicPr>
            <a:picLocks noChangeAspect="1" noChangeArrowheads="1"/>
          </p:cNvPicPr>
          <p:nvPr/>
        </p:nvPicPr>
        <p:blipFill>
          <a:blip r:embed="rId3" cstate="print"/>
          <a:srcRect/>
          <a:stretch/>
        </p:blipFill>
        <p:spPr bwMode="auto">
          <a:xfrm>
            <a:off x="3563888" y="3212976"/>
            <a:ext cx="2353988" cy="3272044"/>
          </a:xfrm>
          <a:prstGeom prst="rect">
            <a:avLst/>
          </a:prstGeom>
        </p:spPr>
        <p:style>
          <a:lnRef idx="1">
            <a:schemeClr val="accent1"/>
          </a:lnRef>
          <a:fillRef idx="3">
            <a:schemeClr val="accent1"/>
          </a:fillRef>
          <a:effectRef idx="2">
            <a:schemeClr val="accent1"/>
          </a:effectRef>
          <a:fontRef idx="minor">
            <a:schemeClr val="lt1"/>
          </a:fontRef>
        </p:style>
      </p:pic>
      <p:sp>
        <p:nvSpPr>
          <p:cNvPr id="11266" name="AutoShape 2" descr="Улица Верещагина, 1955 год, г. Череповец и Череповецкий райо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268" name="AutoShape 4" descr="Улица Верещагина, 1955 год, г. Череповец и Череповецкий райо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1269" name="Picture 5"/>
          <p:cNvPicPr>
            <a:picLocks noChangeAspect="1" noChangeArrowheads="1"/>
          </p:cNvPicPr>
          <p:nvPr/>
        </p:nvPicPr>
        <p:blipFill>
          <a:blip r:embed="rId4" cstate="print"/>
          <a:srcRect/>
          <a:stretch/>
        </p:blipFill>
        <p:spPr bwMode="auto">
          <a:xfrm>
            <a:off x="179512" y="4221088"/>
            <a:ext cx="2871226" cy="2164637"/>
          </a:xfrm>
          <a:prstGeom prst="rect">
            <a:avLst/>
          </a:prstGeom>
          <a:ln>
            <a:headEnd/>
            <a:tailEnd/>
          </a:ln>
        </p:spPr>
        <p:style>
          <a:lnRef idx="1">
            <a:schemeClr val="accent1"/>
          </a:lnRef>
          <a:fillRef idx="3">
            <a:schemeClr val="accent1"/>
          </a:fillRef>
          <a:effectRef idx="2">
            <a:schemeClr val="accent1"/>
          </a:effectRef>
          <a:fontRef idx="minor">
            <a:schemeClr val="lt1"/>
          </a:fontRef>
        </p:style>
      </p:pic>
      <p:sp>
        <p:nvSpPr>
          <p:cNvPr id="8" name="Прямоугольник 7"/>
          <p:cNvSpPr/>
          <p:nvPr/>
        </p:nvSpPr>
        <p:spPr>
          <a:xfrm>
            <a:off x="323528" y="188640"/>
            <a:ext cx="8424936" cy="2954655"/>
          </a:xfrm>
          <a:prstGeom prst="rect">
            <a:avLst/>
          </a:prstGeom>
        </p:spPr>
        <p:txBody>
          <a:bodyPr wrap="square">
            <a:spAutoFit/>
          </a:bodyPr>
          <a:lstStyle/>
          <a:p>
            <a:pPr lvl="0" algn="ctr" fontAlgn="base">
              <a:spcBef>
                <a:spcPct val="0"/>
              </a:spcBef>
              <a:spcAft>
                <a:spcPct val="0"/>
              </a:spcAft>
            </a:pPr>
            <a:r>
              <a:rPr lang="ru-RU" b="1" dirty="0" smtClean="0">
                <a:solidFill>
                  <a:srgbClr val="333333"/>
                </a:solidFill>
                <a:latin typeface="Times New Roman" pitchFamily="18" charset="0"/>
                <a:cs typeface="Times New Roman" pitchFamily="18" charset="0"/>
              </a:rPr>
              <a:t>Улица Верещагина</a:t>
            </a:r>
          </a:p>
          <a:p>
            <a:pPr lvl="0" algn="ctr" eaLnBrk="0" fontAlgn="base" hangingPunct="0">
              <a:spcBef>
                <a:spcPct val="0"/>
              </a:spcBef>
              <a:spcAft>
                <a:spcPct val="0"/>
              </a:spcAft>
            </a:pPr>
            <a:r>
              <a:rPr lang="ru-RU" sz="1400" dirty="0" smtClean="0">
                <a:solidFill>
                  <a:srgbClr val="337AB7"/>
                </a:solidFill>
                <a:latin typeface="Times New Roman" pitchFamily="18" charset="0"/>
                <a:cs typeface="Times New Roman" pitchFamily="18" charset="0"/>
              </a:rPr>
              <a:t>                                                     </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Улица названа в честь выдающегося русского художника</a:t>
            </a:r>
            <a:r>
              <a:rPr lang="ru-RU" sz="1400" dirty="0" smtClean="0">
                <a:solidFill>
                  <a:schemeClr val="bg1"/>
                </a:solidFill>
                <a:latin typeface="Times New Roman" pitchFamily="18" charset="0"/>
                <a:cs typeface="Times New Roman" pitchFamily="18" charset="0"/>
                <a:hlinkClick r:id="rId5"/>
              </a:rPr>
              <a:t> </a:t>
            </a:r>
            <a:r>
              <a:rPr lang="ru-RU" sz="1400" dirty="0" smtClean="0">
                <a:solidFill>
                  <a:schemeClr val="bg1"/>
                </a:solidFill>
                <a:latin typeface="Times New Roman" pitchFamily="18" charset="0"/>
                <a:cs typeface="Times New Roman" pitchFamily="18" charset="0"/>
              </a:rPr>
              <a:t> Василия Васильевича Верещагина (1842-1904).</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В.В.Верещагин родился в Череповце, происходил из старинного дворянского рода, воспитывался в морском кадетском корпусе, но карьера морского офицера была не для него. Окончив  корпус первым учеником, он подает в отставку, чтобы навсегда посвятить себя искусству. Учился в Петербургской Академии художеств (1860-1863).</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Верещагин много путешествовал: бывал в Крыму, на Дунае, в Сирии и Палестине, в Америке и Японии. Участвовал в военных действиях русской армии в Туркестане, русско-турецкой и русско-японской войне. Погиб в Порт-Артуре при взрыве броненосца «Петропавловск».</a:t>
            </a:r>
          </a:p>
          <a:p>
            <a:pPr lvl="0" algn="just" eaLnBrk="0" fontAlgn="base" hangingPunct="0">
              <a:spcBef>
                <a:spcPct val="0"/>
              </a:spcBef>
              <a:spcAft>
                <a:spcPct val="0"/>
              </a:spcAft>
            </a:pPr>
            <a:r>
              <a:rPr lang="ru-RU" sz="1400" dirty="0" smtClean="0">
                <a:solidFill>
                  <a:schemeClr val="bg1"/>
                </a:solidFill>
                <a:latin typeface="Times New Roman" pitchFamily="18" charset="0"/>
                <a:cs typeface="Times New Roman" pitchFamily="18" charset="0"/>
              </a:rPr>
              <a:t>Создал серии картин – «Туркестанская», «Балканская», цикл, посвященный Отечественной войне 1812 г., в которых с глубоким драматизмом показал жестокие будни войны («Смертельно раненый», «Перед атакой», «Под Плевной» и др.)</a:t>
            </a:r>
          </a:p>
        </p:txBody>
      </p:sp>
      <p:pic>
        <p:nvPicPr>
          <p:cNvPr id="1026" name="Picture 2"/>
          <p:cNvPicPr>
            <a:picLocks noChangeAspect="1" noChangeArrowheads="1"/>
          </p:cNvPicPr>
          <p:nvPr/>
        </p:nvPicPr>
        <p:blipFill>
          <a:blip r:embed="rId6" cstate="print"/>
          <a:srcRect/>
          <a:stretch>
            <a:fillRect/>
          </a:stretch>
        </p:blipFill>
        <p:spPr bwMode="auto">
          <a:xfrm>
            <a:off x="6218017" y="3933056"/>
            <a:ext cx="2769203" cy="254374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1916</TotalTime>
  <Pages>0</Pages>
  <Words>809</Words>
  <Characters>0</Characters>
  <Application>Microsoft Office PowerPoint</Application>
  <DocSecurity>0</DocSecurity>
  <PresentationFormat>Экран (4:3)</PresentationFormat>
  <Lines>0</Lines>
  <Paragraphs>50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«Их именами названы улицы нашего города»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WORK</Company>
  <LinksUpToDate>false</LinksUpToDate>
  <CharactersWithSpaces>0</CharactersWithSpaces>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Студент</cp:lastModifiedBy>
  <cp:revision>232</cp:revision>
  <dcterms:created xsi:type="dcterms:W3CDTF">2022-10-19T06:04:10Z</dcterms:created>
  <dcterms:modified xsi:type="dcterms:W3CDTF">2022-11-17T09:00:58Z</dcterms:modified>
  <dc:identifier/>
  <dc:language/>
  <cp:version/>
</cp:coreProperties>
</file>