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userDrawn="1">
  <p:cSld name="Title Slide">
    <p:bg>
      <p:bgPr>
        <a:blipFill>
          <a:blip r:embed="rId2" cstate="print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 bwMode="auto">
          <a:xfrm>
            <a:off x="578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pPr>
                <a:defRPr/>
              </a:pPr>
              <a:t>22.02.2023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8706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871530" y="3212975"/>
            <a:ext cx="8534399" cy="1752599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 bwMode="auto">
          <a:xfrm>
            <a:off x="920054" y="1204857"/>
            <a:ext cx="10339617" cy="1910715"/>
          </a:xfrm>
        </p:spPr>
        <p:txBody>
          <a:bodyPr anchor="b"/>
          <a:lstStyle>
            <a:lvl1pPr algn="ctr">
              <a:defRPr sz="5400" b="0" cap="none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le and Content">
    <p:bg>
      <p:bgPr>
        <a:blipFill>
          <a:blip r:embed="rId2" cstate="print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 bwMode="auto">
          <a:xfrm>
            <a:off x="578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pPr>
                <a:defRPr/>
              </a:pPr>
              <a:t>22.02.2023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8706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userDrawn="1">
  <p:cSld name="Section Header">
    <p:bg>
      <p:bgPr>
        <a:blipFill>
          <a:blip r:embed="rId2" cstate="print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32331" y="1484784"/>
            <a:ext cx="10312995" cy="4104455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3" name="Title 10"/>
          <p:cNvSpPr>
            <a:spLocks noGrp="1"/>
          </p:cNvSpPr>
          <p:nvPr>
            <p:ph type="title"/>
          </p:nvPr>
        </p:nvSpPr>
        <p:spPr bwMode="auto">
          <a:xfrm>
            <a:off x="925158" y="116631"/>
            <a:ext cx="10341684" cy="1054250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 bwMode="auto">
          <a:xfrm>
            <a:off x="578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pPr>
                <a:defRPr/>
              </a:pPr>
              <a:t>22.02.2023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8706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userDrawn="1">
  <p:cSld name="Two Content">
    <p:bg>
      <p:bgPr>
        <a:blipFill>
          <a:blip r:embed="rId2" cstate="print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 bwMode="auto">
          <a:xfrm>
            <a:off x="578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pPr>
                <a:defRPr/>
              </a:pPr>
              <a:t>22.02.2023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8706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719402" y="1556793"/>
            <a:ext cx="5071871" cy="4563770"/>
          </a:xfrm>
        </p:spPr>
        <p:txBody>
          <a:bodyPr/>
          <a:lstStyle>
            <a:lvl1pPr marL="174623" indent="-174623">
              <a:defRPr sz="2400"/>
            </a:lvl1pPr>
            <a:lvl2pPr marL="533399" indent="-174623">
              <a:defRPr sz="2000"/>
            </a:lvl2pPr>
            <a:lvl3pPr marL="892174" indent="-173037">
              <a:tabLst>
                <a:tab pos="804862" algn="l"/>
              </a:tabLst>
              <a:defRPr sz="1800"/>
            </a:lvl3pPr>
            <a:lvl4pPr marL="1252537" indent="-174623">
              <a:defRPr sz="1600"/>
            </a:lvl4pPr>
            <a:lvl5pPr marL="1523999" indent="-174623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9" name="Content Placeholder 3"/>
          <p:cNvSpPr>
            <a:spLocks noGrp="1"/>
          </p:cNvSpPr>
          <p:nvPr>
            <p:ph sz="half" idx="13"/>
          </p:nvPr>
        </p:nvSpPr>
        <p:spPr bwMode="auto">
          <a:xfrm>
            <a:off x="6288021" y="1556793"/>
            <a:ext cx="5071871" cy="4563770"/>
          </a:xfrm>
        </p:spPr>
        <p:txBody>
          <a:bodyPr/>
          <a:lstStyle>
            <a:lvl1pPr marL="174623" indent="-174623">
              <a:defRPr sz="2400"/>
            </a:lvl1pPr>
            <a:lvl2pPr marL="533399" indent="-174623">
              <a:defRPr sz="2000"/>
            </a:lvl2pPr>
            <a:lvl3pPr marL="892174" indent="-173037">
              <a:tabLst>
                <a:tab pos="804862" algn="l"/>
              </a:tabLst>
              <a:defRPr sz="1800"/>
            </a:lvl3pPr>
            <a:lvl4pPr marL="1252537" indent="-174623">
              <a:defRPr sz="1600"/>
            </a:lvl4pPr>
            <a:lvl5pPr marL="1523999" indent="-174623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userDrawn="1">
  <p:cSld name="Comparison">
    <p:bg>
      <p:bgPr>
        <a:blipFill>
          <a:blip r:embed="rId2" cstate="print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19402" y="1556791"/>
            <a:ext cx="5080583" cy="658367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719402" y="2492895"/>
            <a:ext cx="5071871" cy="3627666"/>
          </a:xfrm>
        </p:spPr>
        <p:txBody>
          <a:bodyPr/>
          <a:lstStyle>
            <a:lvl1pPr marL="174623" indent="-174623">
              <a:defRPr sz="2400"/>
            </a:lvl1pPr>
            <a:lvl2pPr marL="533399" indent="-174623">
              <a:defRPr sz="2000"/>
            </a:lvl2pPr>
            <a:lvl3pPr marL="892174" indent="-173037">
              <a:tabLst>
                <a:tab pos="804862" algn="l"/>
              </a:tabLst>
              <a:defRPr sz="1800"/>
            </a:lvl3pPr>
            <a:lvl4pPr marL="1252537" indent="-174623">
              <a:defRPr sz="1600"/>
            </a:lvl4pPr>
            <a:lvl5pPr marL="1523999" indent="-174623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384031" y="1556791"/>
            <a:ext cx="5074114" cy="658367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 bwMode="auto">
          <a:xfrm>
            <a:off x="578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pPr>
                <a:defRPr/>
              </a:pPr>
              <a:t>22.02.2023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8706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9" name="Content Placeholder 3"/>
          <p:cNvSpPr>
            <a:spLocks noGrp="1"/>
          </p:cNvSpPr>
          <p:nvPr>
            <p:ph sz="half" idx="13"/>
          </p:nvPr>
        </p:nvSpPr>
        <p:spPr bwMode="auto">
          <a:xfrm>
            <a:off x="6288021" y="2492897"/>
            <a:ext cx="5071871" cy="3780066"/>
          </a:xfrm>
        </p:spPr>
        <p:txBody>
          <a:bodyPr/>
          <a:lstStyle>
            <a:lvl1pPr marL="174623" indent="-174623">
              <a:defRPr sz="2400"/>
            </a:lvl1pPr>
            <a:lvl2pPr marL="533399" indent="-174623">
              <a:defRPr sz="2000"/>
            </a:lvl2pPr>
            <a:lvl3pPr marL="892174" indent="-173037">
              <a:tabLst>
                <a:tab pos="804862" algn="l"/>
              </a:tabLst>
              <a:defRPr sz="1800"/>
            </a:lvl3pPr>
            <a:lvl4pPr marL="1252537" indent="-174623">
              <a:defRPr sz="1600"/>
            </a:lvl4pPr>
            <a:lvl5pPr marL="1523999" indent="-174623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userDrawn="1">
  <p:cSld name="Title Only">
    <p:bg>
      <p:bgPr>
        <a:blipFill>
          <a:blip r:embed="rId2" cstate="print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 bwMode="auto">
          <a:xfrm>
            <a:off x="578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pPr>
                <a:defRPr/>
              </a:pPr>
              <a:t>22.02.2023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8706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Blank">
    <p:bg>
      <p:bgPr>
        <a:blipFill>
          <a:blip r:embed="rId2" cstate="print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 bwMode="auto">
          <a:xfrm>
            <a:off x="578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pPr>
                <a:defRPr/>
              </a:pPr>
              <a:t>22.02.2023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8706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userDrawn="1">
  <p:cSld name="Content with Caption">
    <p:bg>
      <p:bgPr>
        <a:blipFill>
          <a:blip r:embed="rId2" cstate="print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712773" y="596974"/>
            <a:ext cx="4563310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922668" y="559398"/>
            <a:ext cx="5488889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712773" y="2618910"/>
            <a:ext cx="4548966" cy="350219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 bwMode="auto">
          <a:xfrm>
            <a:off x="578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pPr>
                <a:defRPr/>
              </a:pPr>
              <a:t>22.02.2023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8706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userDrawn="1">
  <p:cSld name="Picture with Caption">
    <p:bg>
      <p:bgPr>
        <a:blipFill>
          <a:blip r:embed="rId2" cstate="print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903642" y="4668818"/>
            <a:ext cx="10356027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917985" y="5324305"/>
            <a:ext cx="1034168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2543606" y="620687"/>
            <a:ext cx="6929454" cy="3897818"/>
          </a:xfrm>
        </p:spPr>
        <p:txBody>
          <a:bodyPr/>
          <a:lstStyle>
            <a:lvl1pPr marL="0" indent="0">
              <a:buNone/>
              <a:defRPr lang="ru-RU"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lang="ru-RU" sz="2800"/>
            </a:lvl2pPr>
            <a:lvl3pPr marL="914400" indent="0">
              <a:buNone/>
              <a:defRPr lang="ru-RU" sz="2400"/>
            </a:lvl3pPr>
            <a:lvl4pPr marL="1371600" indent="0">
              <a:buNone/>
              <a:defRPr lang="ru-RU" sz="2000"/>
            </a:lvl4pPr>
            <a:lvl5pPr marL="1828800" indent="0">
              <a:buNone/>
              <a:defRPr lang="ru-RU" sz="2000"/>
            </a:lvl5pPr>
            <a:lvl6pPr marL="2286000" indent="0">
              <a:buNone/>
              <a:defRPr lang="ru-RU" sz="2000"/>
            </a:lvl6pPr>
            <a:lvl7pPr marL="2743200" indent="0">
              <a:buNone/>
              <a:defRPr lang="ru-RU" sz="2000"/>
            </a:lvl7pPr>
            <a:lvl8pPr marL="3200400" indent="0">
              <a:buNone/>
              <a:defRPr lang="ru-RU" sz="2000"/>
            </a:lvl8pPr>
            <a:lvl9pPr marL="3657600" indent="0">
              <a:buNone/>
              <a:defRPr lang="ru-RU"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 bwMode="auto">
          <a:xfrm>
            <a:off x="578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pPr>
                <a:defRPr/>
              </a:pPr>
              <a:t>22.02.2023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8706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 cstate="print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925158" y="116631"/>
            <a:ext cx="10341684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32330" y="1772815"/>
            <a:ext cx="10327339" cy="4320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 bwMode="auto">
          <a:xfrm>
            <a:off x="578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pPr>
                <a:defRPr/>
              </a:pPr>
              <a:t>22.02.2023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8706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>
        <a:defRPr>
          <a:solidFill>
            <a:schemeClr val="tx2"/>
          </a:solidFill>
        </a:defRPr>
      </a:lvl2pPr>
      <a:lvl3pPr>
        <a:defRPr>
          <a:solidFill>
            <a:schemeClr val="tx2"/>
          </a:solidFill>
        </a:defRPr>
      </a:lvl3pPr>
      <a:lvl4pPr>
        <a:defRPr>
          <a:solidFill>
            <a:schemeClr val="tx2"/>
          </a:solidFill>
        </a:defRPr>
      </a:lvl4pPr>
      <a:lvl5pPr>
        <a:defRPr>
          <a:solidFill>
            <a:schemeClr val="tx2"/>
          </a:solidFill>
        </a:defRPr>
      </a:lvl5pPr>
      <a:lvl6pPr>
        <a:defRPr>
          <a:solidFill>
            <a:schemeClr val="tx2"/>
          </a:solidFill>
        </a:defRPr>
      </a:lvl6pPr>
      <a:lvl7pPr>
        <a:defRPr>
          <a:solidFill>
            <a:schemeClr val="tx2"/>
          </a:solidFill>
        </a:defRPr>
      </a:lvl7pPr>
      <a:lvl8pPr>
        <a:defRPr>
          <a:solidFill>
            <a:schemeClr val="tx2"/>
          </a:solidFill>
        </a:defRPr>
      </a:lvl8pPr>
      <a:lvl9pPr>
        <a:defRPr>
          <a:solidFill>
            <a:schemeClr val="tx2"/>
          </a:solidFill>
        </a:defRPr>
      </a:lvl9pPr>
    </p:titleStyle>
    <p:bodyStyle>
      <a:lvl1pPr marL="342900" indent="-342900" algn="l" defTabSz="914400">
        <a:spcBef>
          <a:spcPts val="0"/>
        </a:spcBef>
        <a:buClrTx/>
        <a:buFont typeface="Arial"/>
        <a:buChar char="•"/>
        <a:defRPr sz="24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754379" indent="-342900" algn="l" defTabSz="914400">
        <a:spcBef>
          <a:spcPts val="0"/>
        </a:spcBef>
        <a:buClrTx/>
        <a:buFont typeface="Times New Roman"/>
        <a:buChar char="–"/>
        <a:defRPr sz="2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20140" indent="-342900" algn="l" defTabSz="914400">
        <a:spcBef>
          <a:spcPts val="0"/>
        </a:spcBef>
        <a:buClrTx/>
        <a:buFont typeface="Arial"/>
        <a:buChar char="•"/>
        <a:defRPr sz="20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474470" indent="-285750" algn="l" defTabSz="914400">
        <a:spcBef>
          <a:spcPts val="0"/>
        </a:spcBef>
        <a:buClrTx/>
        <a:buFont typeface="Times New Roman"/>
        <a:buChar char="–"/>
        <a:defRPr sz="18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1794509" indent="-285750" algn="l" defTabSz="914400">
        <a:spcBef>
          <a:spcPts val="0"/>
        </a:spcBef>
        <a:buClrTx/>
        <a:buFont typeface="Times New Roman"/>
        <a:buChar char="»"/>
        <a:defRPr sz="16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>
        <a:spcBef>
          <a:spcPts val="398"/>
        </a:spcBef>
        <a:buClr>
          <a:schemeClr val="accent1"/>
        </a:buClr>
        <a:buFont typeface="Wingdings"/>
        <a:buChar char="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>
        <a:spcBef>
          <a:spcPts val="398"/>
        </a:spcBef>
        <a:buClr>
          <a:schemeClr val="accent1"/>
        </a:buClr>
        <a:buFont typeface="Wingdings"/>
        <a:buChar char="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>
        <a:spcBef>
          <a:spcPts val="398"/>
        </a:spcBef>
        <a:buClr>
          <a:schemeClr val="accent1"/>
        </a:buClr>
        <a:buFont typeface="Wingdings"/>
        <a:buChar char="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>
        <a:spcBef>
          <a:spcPts val="398"/>
        </a:spcBef>
        <a:buClr>
          <a:schemeClr val="accent1"/>
        </a:buClr>
        <a:buFont typeface="Wingdings"/>
        <a:buChar char="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pattFill prst="dashUpDiag">
          <a:fgClr>
            <a:schemeClr val="accent2"/>
          </a:fgClr>
          <a:bgClr>
            <a:schemeClr val="accent2"/>
          </a:bgClr>
        </a:patt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00143575" name="Рисунок 300143574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1703512" y="260648"/>
            <a:ext cx="8673896" cy="63287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96050496" name="TextBox 1496050495"/>
          <p:cNvSpPr txBox="1"/>
          <p:nvPr/>
        </p:nvSpPr>
        <p:spPr bwMode="auto">
          <a:xfrm>
            <a:off x="149482" y="130901"/>
            <a:ext cx="4929927" cy="54014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spAutoFit/>
          </a:bodyPr>
          <a:lstStyle/>
          <a:p>
            <a:pPr>
              <a:defRPr/>
            </a:pPr>
            <a:r>
              <a:rPr dirty="0"/>
              <a:t>                                                                          </a:t>
            </a:r>
            <a:endParaRPr b="1" dirty="0"/>
          </a:p>
          <a:p>
            <a:pPr>
              <a:defRPr/>
            </a:pPr>
            <a:r>
              <a:rPr dirty="0"/>
              <a:t>     </a:t>
            </a:r>
            <a:r>
              <a:rPr b="1" dirty="0" err="1"/>
              <a:t>Выпускники</a:t>
            </a:r>
            <a:r>
              <a:rPr b="1" dirty="0"/>
              <a:t> </a:t>
            </a:r>
            <a:r>
              <a:rPr b="1" dirty="0" err="1"/>
              <a:t>нашего</a:t>
            </a:r>
            <a:r>
              <a:rPr b="1" dirty="0"/>
              <a:t> </a:t>
            </a:r>
            <a:r>
              <a:rPr b="1" dirty="0" err="1"/>
              <a:t>колледжа</a:t>
            </a:r>
            <a:r>
              <a:rPr b="1" dirty="0"/>
              <a:t> </a:t>
            </a:r>
          </a:p>
          <a:p>
            <a:pPr>
              <a:defRPr/>
            </a:pPr>
            <a:r>
              <a:rPr b="1" dirty="0"/>
              <a:t>           </a:t>
            </a:r>
            <a:r>
              <a:rPr b="1" dirty="0" err="1"/>
              <a:t>погибшие</a:t>
            </a:r>
            <a:r>
              <a:rPr b="1" dirty="0"/>
              <a:t> в </a:t>
            </a:r>
            <a:r>
              <a:rPr lang="ru-RU" b="1" dirty="0" smtClean="0"/>
              <a:t>А</a:t>
            </a:r>
            <a:r>
              <a:rPr b="1" dirty="0" err="1" smtClean="0"/>
              <a:t>фганистане</a:t>
            </a:r>
            <a:r>
              <a:rPr b="1" dirty="0"/>
              <a:t>:</a:t>
            </a:r>
          </a:p>
          <a:p>
            <a:pPr>
              <a:defRPr/>
            </a:pPr>
            <a:endParaRPr b="1" dirty="0"/>
          </a:p>
          <a:p>
            <a:pPr>
              <a:defRPr/>
            </a:pPr>
            <a:r>
              <a:rPr lang="ru-RU" dirty="0" smtClean="0"/>
              <a:t>сапер - ПАВЕЛ    БЕСЕНКОВ.</a:t>
            </a:r>
          </a:p>
          <a:p>
            <a:pPr>
              <a:defRPr/>
            </a:pPr>
            <a:r>
              <a:rPr lang="ru-RU" dirty="0" smtClean="0"/>
              <a:t>24 ноября 1982 года награжден орденом Красной Звезды посмертно,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/>
              <a:t>рядовой - ИГОРЬ  РОЩИН</a:t>
            </a:r>
          </a:p>
          <a:p>
            <a:pPr>
              <a:defRPr/>
            </a:pPr>
            <a:r>
              <a:rPr lang="ru-RU" dirty="0" smtClean="0"/>
              <a:t>14 октября 1983 года  награжден орденом Красной Звезды посмертно,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dirty="0" err="1" smtClean="0"/>
              <a:t>рядовой</a:t>
            </a:r>
            <a:r>
              <a:rPr dirty="0" smtClean="0"/>
              <a:t> </a:t>
            </a:r>
            <a:r>
              <a:rPr dirty="0"/>
              <a:t>-  КУЗНЕЦОВ  АЛЕКСАНДР   ВИКТОРОВИЧ.</a:t>
            </a:r>
          </a:p>
          <a:p>
            <a:pPr>
              <a:defRPr/>
            </a:pPr>
            <a:r>
              <a:rPr dirty="0"/>
              <a:t>17 </a:t>
            </a:r>
            <a:r>
              <a:rPr dirty="0" err="1"/>
              <a:t>мая</a:t>
            </a:r>
            <a:r>
              <a:rPr dirty="0"/>
              <a:t> 1984 </a:t>
            </a:r>
            <a:r>
              <a:rPr dirty="0" err="1"/>
              <a:t>года</a:t>
            </a:r>
            <a:r>
              <a:rPr dirty="0"/>
              <a:t> </a:t>
            </a:r>
            <a:r>
              <a:rPr dirty="0" err="1"/>
              <a:t>награжден</a:t>
            </a:r>
            <a:r>
              <a:rPr dirty="0"/>
              <a:t> </a:t>
            </a:r>
            <a:r>
              <a:rPr dirty="0" err="1"/>
              <a:t>орденом</a:t>
            </a:r>
            <a:r>
              <a:rPr dirty="0"/>
              <a:t> </a:t>
            </a:r>
            <a:r>
              <a:rPr dirty="0" err="1"/>
              <a:t>Красной</a:t>
            </a:r>
            <a:r>
              <a:rPr dirty="0"/>
              <a:t> </a:t>
            </a:r>
            <a:r>
              <a:rPr dirty="0" err="1"/>
              <a:t>Звезды</a:t>
            </a:r>
            <a:r>
              <a:rPr dirty="0"/>
              <a:t> </a:t>
            </a:r>
            <a:r>
              <a:rPr lang="ru-RU" dirty="0" smtClean="0"/>
              <a:t> </a:t>
            </a:r>
            <a:r>
              <a:rPr dirty="0" err="1" smtClean="0"/>
              <a:t>посмертно</a:t>
            </a:r>
            <a:r>
              <a:rPr dirty="0"/>
              <a:t>.</a:t>
            </a:r>
          </a:p>
          <a:p>
            <a:pPr>
              <a:defRPr/>
            </a:pPr>
            <a:endParaRPr dirty="0"/>
          </a:p>
          <a:p>
            <a:pPr>
              <a:defRPr/>
            </a:pPr>
            <a:endParaRPr dirty="0"/>
          </a:p>
          <a:p>
            <a:pPr>
              <a:defRPr/>
            </a:pPr>
            <a:endParaRPr sz="1800" dirty="0"/>
          </a:p>
          <a:p>
            <a:pPr>
              <a:defRPr/>
            </a:pPr>
            <a:endParaRPr dirty="0"/>
          </a:p>
        </p:txBody>
      </p:sp>
      <p:pic>
        <p:nvPicPr>
          <p:cNvPr id="501779336" name="Рисунок 501779335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5078042" y="538311"/>
            <a:ext cx="6934714" cy="5209532"/>
          </a:xfrm>
          <a:prstGeom prst="rect">
            <a:avLst/>
          </a:prstGeom>
        </p:spPr>
      </p:pic>
      <p:sp>
        <p:nvSpPr>
          <p:cNvPr id="422009650" name="TextBox 422009649"/>
          <p:cNvSpPr txBox="1"/>
          <p:nvPr/>
        </p:nvSpPr>
        <p:spPr bwMode="auto">
          <a:xfrm>
            <a:off x="2055800" y="224052"/>
            <a:ext cx="1741347" cy="3657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b="1"/>
              <a:t>«Вечно  юные»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36412554" name="Рисунок 1236412553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1003448" y="350371"/>
            <a:ext cx="9968405" cy="61209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34242001" name="TextBox 1434242000"/>
          <p:cNvSpPr txBox="1"/>
          <p:nvPr/>
        </p:nvSpPr>
        <p:spPr bwMode="auto">
          <a:xfrm>
            <a:off x="2317241" y="312025"/>
            <a:ext cx="7423845" cy="365795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dirty="0" err="1" smtClean="0"/>
              <a:t>Книги</a:t>
            </a:r>
            <a:r>
              <a:rPr dirty="0" smtClean="0"/>
              <a:t>, </a:t>
            </a:r>
            <a:r>
              <a:rPr dirty="0" err="1"/>
              <a:t>представленные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выставке</a:t>
            </a:r>
            <a:r>
              <a:rPr dirty="0"/>
              <a:t>, </a:t>
            </a:r>
            <a:r>
              <a:rPr dirty="0" err="1" smtClean="0"/>
              <a:t>находятся</a:t>
            </a:r>
            <a:r>
              <a:rPr dirty="0" smtClean="0"/>
              <a:t> </a:t>
            </a:r>
            <a:r>
              <a:rPr lang="ru-RU" dirty="0" smtClean="0"/>
              <a:t> </a:t>
            </a:r>
            <a:r>
              <a:rPr dirty="0" smtClean="0"/>
              <a:t>в </a:t>
            </a:r>
            <a:r>
              <a:rPr dirty="0" err="1"/>
              <a:t>библиотеке</a:t>
            </a:r>
            <a:r>
              <a:rPr dirty="0"/>
              <a:t>  </a:t>
            </a:r>
            <a:r>
              <a:rPr dirty="0" err="1"/>
              <a:t>колледжа</a:t>
            </a:r>
            <a:r>
              <a:rPr dirty="0"/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9496" y="764704"/>
            <a:ext cx="8928992" cy="5691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43102193" name="TextBox 1143102192"/>
          <p:cNvSpPr txBox="1"/>
          <p:nvPr/>
        </p:nvSpPr>
        <p:spPr bwMode="auto">
          <a:xfrm>
            <a:off x="461508" y="259596"/>
            <a:ext cx="9016049" cy="91443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/>
              <a:t>...Ушла в историю Афганская война, но ещё</a:t>
            </a:r>
          </a:p>
          <a:p>
            <a:pPr algn="l">
              <a:defRPr/>
            </a:pPr>
            <a:r>
              <a:rPr/>
              <a:t>долго будут тревожить всех нас голоса</a:t>
            </a:r>
          </a:p>
          <a:p>
            <a:pPr algn="l">
              <a:defRPr/>
            </a:pPr>
            <a:r>
              <a:rPr/>
              <a:t>погибших и живых...</a:t>
            </a:r>
          </a:p>
        </p:txBody>
      </p:sp>
      <p:pic>
        <p:nvPicPr>
          <p:cNvPr id="308154295" name="Рисунок 308154294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6255185" y="193906"/>
            <a:ext cx="5426267" cy="3603041"/>
          </a:xfrm>
          <a:prstGeom prst="rect">
            <a:avLst/>
          </a:prstGeom>
        </p:spPr>
      </p:pic>
      <p:pic>
        <p:nvPicPr>
          <p:cNvPr id="88796881" name="Рисунок 88796880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6587068" y="3647973"/>
            <a:ext cx="4631120" cy="3075063"/>
          </a:xfrm>
          <a:prstGeom prst="rect">
            <a:avLst/>
          </a:prstGeom>
        </p:spPr>
      </p:pic>
      <p:pic>
        <p:nvPicPr>
          <p:cNvPr id="1822459502" name="Рисунок 1822459501"/>
          <p:cNvPicPr>
            <a:picLocks noChangeAspect="1"/>
          </p:cNvPicPr>
          <p:nvPr/>
        </p:nvPicPr>
        <p:blipFill>
          <a:blip r:embed="rId4" cstate="print"/>
          <a:stretch/>
        </p:blipFill>
        <p:spPr bwMode="auto">
          <a:xfrm>
            <a:off x="353722" y="1453212"/>
            <a:ext cx="5584186" cy="41139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22628841" name="TextBox 422628840"/>
          <p:cNvSpPr txBox="1"/>
          <p:nvPr/>
        </p:nvSpPr>
        <p:spPr bwMode="auto">
          <a:xfrm>
            <a:off x="8329448" y="205875"/>
            <a:ext cx="3243471" cy="173739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/>
              <a:t>Боль утрат – это живая боль, она на всю оставшуюся жизнь.</a:t>
            </a:r>
          </a:p>
          <a:p>
            <a:pPr algn="l">
              <a:defRPr/>
            </a:pPr>
            <a:r>
              <a:rPr/>
              <a:t>За годы Афганской войны погибло 13833 военнослужащих, в</a:t>
            </a:r>
          </a:p>
          <a:p>
            <a:pPr algn="l">
              <a:defRPr/>
            </a:pPr>
            <a:r>
              <a:rPr/>
              <a:t>том числе 1979 офицеров.</a:t>
            </a:r>
          </a:p>
        </p:txBody>
      </p:sp>
      <p:pic>
        <p:nvPicPr>
          <p:cNvPr id="607868262" name="Рисунок 607868261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167508" y="517900"/>
            <a:ext cx="7530165" cy="5000029"/>
          </a:xfrm>
          <a:prstGeom prst="rect">
            <a:avLst/>
          </a:prstGeom>
        </p:spPr>
      </p:pic>
      <p:pic>
        <p:nvPicPr>
          <p:cNvPr id="1047162848" name="Рисунок 1047162847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7516829" y="2003534"/>
            <a:ext cx="4432370" cy="44323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3695195" name="TextBox 93695194"/>
          <p:cNvSpPr txBox="1"/>
          <p:nvPr/>
        </p:nvSpPr>
        <p:spPr bwMode="auto">
          <a:xfrm>
            <a:off x="2908447" y="86956"/>
            <a:ext cx="7489160" cy="57915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sz="1600"/>
              <a:t>Война   продолжалась 9 лет, 1 месяц и 19 дней.</a:t>
            </a:r>
          </a:p>
          <a:p>
            <a:pPr algn="l">
              <a:defRPr/>
            </a:pPr>
            <a:r>
              <a:rPr sz="1600"/>
              <a:t>Дорогами  войны в Афганистане  прошло  546255 человек.</a:t>
            </a:r>
          </a:p>
        </p:txBody>
      </p:sp>
      <p:pic>
        <p:nvPicPr>
          <p:cNvPr id="791994950" name="Рисунок 791994949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1573864" y="666112"/>
            <a:ext cx="9085962" cy="59967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50855209" name="TextBox 1050855208"/>
          <p:cNvSpPr txBox="1"/>
          <p:nvPr/>
        </p:nvSpPr>
        <p:spPr bwMode="auto">
          <a:xfrm>
            <a:off x="198184" y="421633"/>
            <a:ext cx="2332619" cy="420627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spAutoFit/>
          </a:bodyPr>
          <a:lstStyle/>
          <a:p>
            <a:pPr algn="l">
              <a:defRPr/>
            </a:pPr>
            <a:r>
              <a:rPr dirty="0" err="1"/>
              <a:t>Наши</a:t>
            </a:r>
            <a:r>
              <a:rPr dirty="0"/>
              <a:t> </a:t>
            </a:r>
            <a:r>
              <a:rPr dirty="0" err="1"/>
              <a:t>войска</a:t>
            </a:r>
            <a:r>
              <a:rPr dirty="0"/>
              <a:t>, </a:t>
            </a:r>
            <a:r>
              <a:rPr dirty="0" err="1"/>
              <a:t>верные</a:t>
            </a:r>
            <a:r>
              <a:rPr dirty="0"/>
              <a:t> </a:t>
            </a:r>
            <a:r>
              <a:rPr dirty="0" err="1"/>
              <a:t>воинской</a:t>
            </a:r>
            <a:r>
              <a:rPr dirty="0"/>
              <a:t> </a:t>
            </a:r>
            <a:r>
              <a:rPr dirty="0" err="1"/>
              <a:t>присяге</a:t>
            </a:r>
            <a:r>
              <a:rPr dirty="0"/>
              <a:t>,</a:t>
            </a:r>
          </a:p>
          <a:p>
            <a:pPr algn="l">
              <a:defRPr/>
            </a:pPr>
            <a:r>
              <a:rPr dirty="0" err="1"/>
              <a:t>отправились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чужую</a:t>
            </a:r>
            <a:r>
              <a:rPr dirty="0"/>
              <a:t> </a:t>
            </a:r>
            <a:r>
              <a:rPr dirty="0" err="1"/>
              <a:t>землю</a:t>
            </a:r>
            <a:r>
              <a:rPr dirty="0"/>
              <a:t> </a:t>
            </a:r>
            <a:r>
              <a:rPr dirty="0" err="1"/>
              <a:t>защищать</a:t>
            </a:r>
            <a:r>
              <a:rPr dirty="0"/>
              <a:t> </a:t>
            </a:r>
            <a:r>
              <a:rPr dirty="0" err="1"/>
              <a:t>интересы</a:t>
            </a:r>
            <a:r>
              <a:rPr dirty="0"/>
              <a:t> </a:t>
            </a:r>
            <a:r>
              <a:rPr dirty="0" err="1"/>
              <a:t>своего</a:t>
            </a:r>
            <a:r>
              <a:rPr dirty="0"/>
              <a:t> </a:t>
            </a:r>
            <a:r>
              <a:rPr dirty="0" err="1"/>
              <a:t>народа</a:t>
            </a:r>
            <a:endParaRPr dirty="0"/>
          </a:p>
          <a:p>
            <a:pPr algn="l">
              <a:defRPr/>
            </a:pPr>
            <a:r>
              <a:rPr dirty="0"/>
              <a:t>и </a:t>
            </a:r>
            <a:r>
              <a:rPr dirty="0" err="1"/>
              <a:t>выполнять</a:t>
            </a:r>
            <a:r>
              <a:rPr dirty="0"/>
              <a:t> «</a:t>
            </a:r>
            <a:r>
              <a:rPr dirty="0" err="1"/>
              <a:t>интернациональный</a:t>
            </a:r>
            <a:r>
              <a:rPr dirty="0"/>
              <a:t> </a:t>
            </a:r>
            <a:r>
              <a:rPr dirty="0" err="1"/>
              <a:t>долг</a:t>
            </a:r>
            <a:r>
              <a:rPr dirty="0" smtClean="0"/>
              <a:t>»</a:t>
            </a:r>
            <a:r>
              <a:rPr lang="ru-RU" dirty="0" smtClean="0"/>
              <a:t>.</a:t>
            </a:r>
            <a:endParaRPr dirty="0"/>
          </a:p>
          <a:p>
            <a:pPr algn="l">
              <a:defRPr/>
            </a:pPr>
            <a:r>
              <a:rPr dirty="0" err="1"/>
              <a:t>Родина</a:t>
            </a:r>
            <a:r>
              <a:rPr dirty="0"/>
              <a:t> </a:t>
            </a:r>
            <a:r>
              <a:rPr dirty="0" err="1"/>
              <a:t>посылала</a:t>
            </a:r>
            <a:r>
              <a:rPr dirty="0"/>
              <a:t> </a:t>
            </a:r>
            <a:r>
              <a:rPr dirty="0" err="1"/>
              <a:t>своих</a:t>
            </a:r>
            <a:r>
              <a:rPr dirty="0"/>
              <a:t> </a:t>
            </a:r>
            <a:r>
              <a:rPr dirty="0" err="1"/>
              <a:t>солдат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защиту</a:t>
            </a:r>
            <a:r>
              <a:rPr dirty="0"/>
              <a:t> </a:t>
            </a:r>
            <a:r>
              <a:rPr dirty="0" err="1"/>
              <a:t>своих</a:t>
            </a:r>
            <a:r>
              <a:rPr dirty="0"/>
              <a:t> </a:t>
            </a:r>
            <a:r>
              <a:rPr dirty="0" err="1"/>
              <a:t>южных</a:t>
            </a:r>
            <a:endParaRPr dirty="0"/>
          </a:p>
          <a:p>
            <a:pPr algn="l">
              <a:defRPr/>
            </a:pPr>
            <a:r>
              <a:rPr dirty="0" err="1"/>
              <a:t>рубежей</a:t>
            </a:r>
            <a:r>
              <a:rPr dirty="0"/>
              <a:t>, а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подчиниться</a:t>
            </a:r>
            <a:r>
              <a:rPr dirty="0"/>
              <a:t> </a:t>
            </a:r>
            <a:r>
              <a:rPr dirty="0" err="1"/>
              <a:t>приказу</a:t>
            </a:r>
            <a:r>
              <a:rPr dirty="0"/>
              <a:t> </a:t>
            </a:r>
            <a:r>
              <a:rPr dirty="0" err="1"/>
              <a:t>они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могли</a:t>
            </a:r>
            <a:r>
              <a:rPr dirty="0"/>
              <a:t>!</a:t>
            </a:r>
          </a:p>
        </p:txBody>
      </p:sp>
      <p:pic>
        <p:nvPicPr>
          <p:cNvPr id="148439369" name="Рисунок 148439368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2653158" y="618701"/>
            <a:ext cx="9381233" cy="52769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29962542" name="TextBox 1229962541"/>
          <p:cNvSpPr txBox="1"/>
          <p:nvPr/>
        </p:nvSpPr>
        <p:spPr bwMode="auto">
          <a:xfrm>
            <a:off x="100215" y="102081"/>
            <a:ext cx="12431874" cy="307851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sz="1400"/>
              <a:t>На мраморных памятниках писали:</a:t>
            </a:r>
          </a:p>
          <a:p>
            <a:pPr algn="l">
              <a:defRPr/>
            </a:pPr>
            <a:r>
              <a:rPr sz="1400"/>
              <a:t>«Погиб при исполнении воинского долга в 1982 году».</a:t>
            </a:r>
          </a:p>
          <a:p>
            <a:pPr algn="l">
              <a:defRPr/>
            </a:pPr>
            <a:r>
              <a:rPr sz="1400"/>
              <a:t>Запрещалось писать: «Погиб в Афганистане».</a:t>
            </a:r>
          </a:p>
          <a:p>
            <a:pPr algn="l">
              <a:defRPr/>
            </a:pPr>
            <a:r>
              <a:rPr sz="1400"/>
              <a:t>Хорошо оснащенная, но не получившая необходимых теоретических и</a:t>
            </a:r>
          </a:p>
          <a:p>
            <a:pPr algn="l">
              <a:defRPr/>
            </a:pPr>
            <a:r>
              <a:rPr sz="1400"/>
              <a:t>практических знаний Советская армия не была готова к такой войне.</a:t>
            </a:r>
          </a:p>
          <a:p>
            <a:pPr algn="l">
              <a:defRPr/>
            </a:pPr>
            <a:r>
              <a:rPr sz="1400"/>
              <a:t>Тем, кто первым вошел в Афганистан, было очень тяжело. Начались</a:t>
            </a:r>
          </a:p>
          <a:p>
            <a:pPr algn="l">
              <a:defRPr/>
            </a:pPr>
            <a:r>
              <a:rPr sz="1400"/>
              <a:t>болезни. Из-за плохой воды почти все переболели, спать приходилось</a:t>
            </a:r>
          </a:p>
          <a:p>
            <a:pPr algn="l">
              <a:defRPr/>
            </a:pPr>
            <a:r>
              <a:rPr sz="1400"/>
              <a:t>зачастую на земле. Это только к концу войны появились спальные</a:t>
            </a:r>
          </a:p>
          <a:p>
            <a:pPr algn="l">
              <a:defRPr/>
            </a:pPr>
            <a:r>
              <a:rPr sz="1400"/>
              <a:t>мешки, и то их на всех не хватало, и нередко ночью можно было</a:t>
            </a:r>
          </a:p>
          <a:p>
            <a:pPr algn="l">
              <a:defRPr/>
            </a:pPr>
            <a:r>
              <a:rPr sz="1400"/>
              <a:t>увидеть солдат, отогревающихся у костра. Это вместо того, чтобы им</a:t>
            </a:r>
          </a:p>
          <a:p>
            <a:pPr algn="l">
              <a:defRPr/>
            </a:pPr>
            <a:r>
              <a:rPr sz="1400"/>
              <a:t>спать перед очередным боем. Подготовленные в лагерях моджахеды</a:t>
            </a:r>
          </a:p>
          <a:p>
            <a:pPr algn="l">
              <a:defRPr/>
            </a:pPr>
            <a:r>
              <a:rPr sz="1400"/>
              <a:t>(бандиты) проникали горными тропами на территорию Афганистана,</a:t>
            </a:r>
          </a:p>
          <a:p>
            <a:pPr algn="l">
              <a:defRPr/>
            </a:pPr>
            <a:r>
              <a:rPr sz="1400"/>
              <a:t>вели беспощадную войну с местными властями, поджигали школы и</a:t>
            </a:r>
          </a:p>
          <a:p>
            <a:pPr algn="l">
              <a:defRPr/>
            </a:pPr>
            <a:r>
              <a:rPr sz="1400"/>
              <a:t>больницы, разрушали линии электропередач, убивали учителей, врачей.</a:t>
            </a:r>
          </a:p>
        </p:txBody>
      </p:sp>
      <p:pic>
        <p:nvPicPr>
          <p:cNvPr id="1517072278" name="Рисунок 1517072277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6202198" y="102081"/>
            <a:ext cx="5272689" cy="2965887"/>
          </a:xfrm>
          <a:prstGeom prst="rect">
            <a:avLst/>
          </a:prstGeom>
        </p:spPr>
      </p:pic>
      <p:pic>
        <p:nvPicPr>
          <p:cNvPr id="1227782672" name="Рисунок 1227782671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5708430" y="3180597"/>
            <a:ext cx="6095999" cy="3429000"/>
          </a:xfrm>
          <a:prstGeom prst="rect">
            <a:avLst/>
          </a:prstGeom>
        </p:spPr>
      </p:pic>
      <p:pic>
        <p:nvPicPr>
          <p:cNvPr id="1580424544" name="Рисунок 1580424543"/>
          <p:cNvPicPr>
            <a:picLocks noChangeAspect="1"/>
          </p:cNvPicPr>
          <p:nvPr/>
        </p:nvPicPr>
        <p:blipFill>
          <a:blip r:embed="rId4" cstate="print"/>
          <a:stretch/>
        </p:blipFill>
        <p:spPr bwMode="auto">
          <a:xfrm>
            <a:off x="231594" y="3386919"/>
            <a:ext cx="4900409" cy="2672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93874150" name="TextBox 1993874149"/>
          <p:cNvSpPr txBox="1"/>
          <p:nvPr/>
        </p:nvSpPr>
        <p:spPr bwMode="auto">
          <a:xfrm>
            <a:off x="33760" y="123175"/>
            <a:ext cx="9213810" cy="204219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sz="1600" dirty="0" err="1"/>
              <a:t>Отряды</a:t>
            </a:r>
            <a:r>
              <a:rPr sz="1600" dirty="0"/>
              <a:t> </a:t>
            </a:r>
            <a:r>
              <a:rPr sz="1600" dirty="0" err="1"/>
              <a:t>моджахедов</a:t>
            </a:r>
            <a:r>
              <a:rPr sz="1600" dirty="0"/>
              <a:t> </a:t>
            </a:r>
            <a:r>
              <a:rPr sz="1600" dirty="0" err="1"/>
              <a:t>пытались</a:t>
            </a:r>
            <a:r>
              <a:rPr sz="1600" dirty="0"/>
              <a:t> </a:t>
            </a:r>
            <a:r>
              <a:rPr sz="1600" dirty="0" err="1"/>
              <a:t>действовать</a:t>
            </a:r>
            <a:r>
              <a:rPr sz="1600" dirty="0"/>
              <a:t> </a:t>
            </a:r>
            <a:r>
              <a:rPr sz="1600" dirty="0" err="1"/>
              <a:t>открыто</a:t>
            </a:r>
            <a:r>
              <a:rPr sz="1600" dirty="0"/>
              <a:t>, </a:t>
            </a:r>
            <a:r>
              <a:rPr sz="1600" dirty="0" err="1"/>
              <a:t>но</a:t>
            </a:r>
            <a:r>
              <a:rPr sz="1600" dirty="0"/>
              <a:t> </a:t>
            </a:r>
            <a:r>
              <a:rPr sz="1600" dirty="0" err="1"/>
              <a:t>вынуждены</a:t>
            </a:r>
            <a:endParaRPr sz="1600" dirty="0"/>
          </a:p>
          <a:p>
            <a:pPr algn="l">
              <a:defRPr/>
            </a:pPr>
            <a:r>
              <a:rPr sz="1600" dirty="0" err="1"/>
              <a:t>были</a:t>
            </a:r>
            <a:r>
              <a:rPr sz="1600" dirty="0"/>
              <a:t> </a:t>
            </a:r>
            <a:r>
              <a:rPr sz="1600" dirty="0" err="1"/>
              <a:t>перейти</a:t>
            </a:r>
            <a:r>
              <a:rPr sz="1600" dirty="0"/>
              <a:t> к </a:t>
            </a:r>
            <a:r>
              <a:rPr sz="1600" dirty="0" err="1"/>
              <a:t>тактике</a:t>
            </a:r>
            <a:r>
              <a:rPr sz="1600" dirty="0"/>
              <a:t> «</a:t>
            </a:r>
            <a:r>
              <a:rPr sz="1600" dirty="0" err="1"/>
              <a:t>из-за</a:t>
            </a:r>
            <a:r>
              <a:rPr sz="1600" dirty="0"/>
              <a:t> </a:t>
            </a:r>
            <a:r>
              <a:rPr sz="1600" dirty="0" err="1"/>
              <a:t>угла</a:t>
            </a:r>
            <a:r>
              <a:rPr sz="1600" dirty="0"/>
              <a:t>». В 1986 </a:t>
            </a:r>
            <a:r>
              <a:rPr sz="1600" dirty="0" err="1"/>
              <a:t>году</a:t>
            </a:r>
            <a:r>
              <a:rPr sz="1600" dirty="0"/>
              <a:t> США </a:t>
            </a:r>
            <a:r>
              <a:rPr sz="1600" dirty="0" err="1"/>
              <a:t>начали</a:t>
            </a:r>
            <a:endParaRPr sz="1600" dirty="0"/>
          </a:p>
          <a:p>
            <a:pPr algn="l">
              <a:defRPr/>
            </a:pPr>
            <a:r>
              <a:rPr sz="1600" dirty="0" err="1"/>
              <a:t>поставлять</a:t>
            </a:r>
            <a:r>
              <a:rPr sz="1600" dirty="0"/>
              <a:t> </a:t>
            </a:r>
            <a:r>
              <a:rPr sz="1600" dirty="0" err="1"/>
              <a:t>повстанцам</a:t>
            </a:r>
            <a:r>
              <a:rPr sz="1600" dirty="0"/>
              <a:t> </a:t>
            </a:r>
            <a:r>
              <a:rPr sz="1600" dirty="0" err="1"/>
              <a:t>ракеты</a:t>
            </a:r>
            <a:r>
              <a:rPr sz="1600" dirty="0"/>
              <a:t> «</a:t>
            </a:r>
            <a:r>
              <a:rPr sz="1600" dirty="0" err="1"/>
              <a:t>Стингер</a:t>
            </a:r>
            <a:r>
              <a:rPr sz="1600" dirty="0"/>
              <a:t>» </a:t>
            </a:r>
            <a:r>
              <a:rPr sz="1600" dirty="0" err="1"/>
              <a:t>класса</a:t>
            </a:r>
            <a:r>
              <a:rPr sz="1600" dirty="0"/>
              <a:t> «</a:t>
            </a:r>
            <a:r>
              <a:rPr sz="1600" dirty="0" err="1"/>
              <a:t>земля-воздух</a:t>
            </a:r>
            <a:r>
              <a:rPr sz="1600" dirty="0"/>
              <a:t>». </a:t>
            </a:r>
            <a:r>
              <a:rPr sz="1600" dirty="0" err="1"/>
              <a:t>Но</a:t>
            </a:r>
            <a:endParaRPr sz="1600" dirty="0"/>
          </a:p>
          <a:p>
            <a:pPr algn="l">
              <a:defRPr/>
            </a:pPr>
            <a:r>
              <a:rPr sz="1600" dirty="0" err="1"/>
              <a:t>несмотря</a:t>
            </a:r>
            <a:r>
              <a:rPr sz="1600" dirty="0"/>
              <a:t> </a:t>
            </a:r>
            <a:r>
              <a:rPr sz="1600" dirty="0" err="1"/>
              <a:t>на</a:t>
            </a:r>
            <a:r>
              <a:rPr sz="1600" dirty="0"/>
              <a:t> </a:t>
            </a:r>
            <a:r>
              <a:rPr sz="1600" dirty="0" err="1"/>
              <a:t>опасность</a:t>
            </a:r>
            <a:r>
              <a:rPr sz="1600" dirty="0"/>
              <a:t>, </a:t>
            </a:r>
            <a:r>
              <a:rPr sz="1600" dirty="0" err="1"/>
              <a:t>наши</a:t>
            </a:r>
            <a:r>
              <a:rPr sz="1600" dirty="0"/>
              <a:t> </a:t>
            </a:r>
            <a:r>
              <a:rPr sz="1600" dirty="0" err="1"/>
              <a:t>вертолёты</a:t>
            </a:r>
            <a:r>
              <a:rPr sz="1600" dirty="0"/>
              <a:t> Ми-24 и </a:t>
            </a:r>
            <a:r>
              <a:rPr sz="1600" dirty="0" err="1"/>
              <a:t>самолёты</a:t>
            </a:r>
            <a:r>
              <a:rPr sz="1600" dirty="0"/>
              <a:t> Су-25</a:t>
            </a:r>
          </a:p>
          <a:p>
            <a:pPr algn="l">
              <a:defRPr/>
            </a:pPr>
            <a:r>
              <a:rPr sz="1600" dirty="0" err="1"/>
              <a:t>продолжали</a:t>
            </a:r>
            <a:r>
              <a:rPr sz="1600" dirty="0"/>
              <a:t> </a:t>
            </a:r>
            <a:r>
              <a:rPr sz="1600" dirty="0" err="1"/>
              <a:t>подвозить</a:t>
            </a:r>
            <a:r>
              <a:rPr sz="1600" dirty="0"/>
              <a:t> в </a:t>
            </a:r>
            <a:r>
              <a:rPr sz="1600" dirty="0" err="1"/>
              <a:t>места</a:t>
            </a:r>
            <a:r>
              <a:rPr sz="1600" dirty="0"/>
              <a:t> </a:t>
            </a:r>
            <a:r>
              <a:rPr sz="1600" dirty="0" err="1"/>
              <a:t>боев</a:t>
            </a:r>
            <a:r>
              <a:rPr sz="1600" dirty="0"/>
              <a:t> </a:t>
            </a:r>
            <a:r>
              <a:rPr sz="1600" dirty="0" err="1"/>
              <a:t>всё</a:t>
            </a:r>
            <a:r>
              <a:rPr sz="1600" dirty="0"/>
              <a:t> </a:t>
            </a:r>
            <a:r>
              <a:rPr sz="1600" dirty="0" err="1"/>
              <a:t>необходимое</a:t>
            </a:r>
            <a:r>
              <a:rPr sz="1600" dirty="0"/>
              <a:t>, а </a:t>
            </a:r>
            <a:r>
              <a:rPr sz="1600" dirty="0" err="1"/>
              <a:t>оттуда</a:t>
            </a:r>
            <a:r>
              <a:rPr sz="1600" dirty="0"/>
              <a:t> </a:t>
            </a:r>
            <a:r>
              <a:rPr sz="1600" dirty="0" err="1"/>
              <a:t>вывозить</a:t>
            </a:r>
            <a:endParaRPr sz="1600" dirty="0"/>
          </a:p>
          <a:p>
            <a:pPr algn="l">
              <a:defRPr/>
            </a:pPr>
            <a:r>
              <a:rPr sz="1600" dirty="0" err="1"/>
              <a:t>раненых</a:t>
            </a:r>
            <a:r>
              <a:rPr sz="1600" dirty="0"/>
              <a:t> и </a:t>
            </a:r>
            <a:r>
              <a:rPr sz="1600" dirty="0" err="1"/>
              <a:t>убитых</a:t>
            </a:r>
            <a:r>
              <a:rPr sz="1600" dirty="0"/>
              <a:t>: «</a:t>
            </a:r>
            <a:r>
              <a:rPr sz="1600" dirty="0" err="1" smtClean="0"/>
              <a:t>груз</a:t>
            </a:r>
            <a:r>
              <a:rPr lang="ru-RU" sz="1600" dirty="0" smtClean="0"/>
              <a:t> </a:t>
            </a:r>
            <a:r>
              <a:rPr sz="1600" dirty="0" smtClean="0"/>
              <a:t>300</a:t>
            </a:r>
            <a:r>
              <a:rPr sz="1600" dirty="0"/>
              <a:t>» и «</a:t>
            </a:r>
            <a:r>
              <a:rPr sz="1600" dirty="0" err="1"/>
              <a:t>груз</a:t>
            </a:r>
            <a:r>
              <a:rPr sz="1600" dirty="0"/>
              <a:t> 200» – </a:t>
            </a:r>
            <a:r>
              <a:rPr sz="1600" dirty="0" err="1"/>
              <a:t>так</a:t>
            </a:r>
            <a:r>
              <a:rPr sz="1600" dirty="0"/>
              <a:t> </a:t>
            </a:r>
            <a:r>
              <a:rPr sz="1600" dirty="0" err="1"/>
              <a:t>их</a:t>
            </a:r>
            <a:r>
              <a:rPr sz="1600" dirty="0"/>
              <a:t> </a:t>
            </a:r>
            <a:r>
              <a:rPr sz="1600" dirty="0" err="1"/>
              <a:t>называли</a:t>
            </a:r>
            <a:r>
              <a:rPr sz="1600" dirty="0"/>
              <a:t>. </a:t>
            </a:r>
            <a:r>
              <a:rPr sz="1600" dirty="0" err="1"/>
              <a:t>Наши</a:t>
            </a:r>
            <a:endParaRPr sz="1600" dirty="0"/>
          </a:p>
          <a:p>
            <a:pPr algn="l">
              <a:defRPr/>
            </a:pPr>
            <a:r>
              <a:rPr sz="1600" dirty="0" err="1"/>
              <a:t>парни</a:t>
            </a:r>
            <a:r>
              <a:rPr sz="1600" dirty="0"/>
              <a:t> </a:t>
            </a:r>
            <a:r>
              <a:rPr sz="1600" dirty="0" err="1"/>
              <a:t>погибали</a:t>
            </a:r>
            <a:r>
              <a:rPr sz="1600" dirty="0"/>
              <a:t> </a:t>
            </a:r>
            <a:r>
              <a:rPr sz="1600" dirty="0" err="1"/>
              <a:t>во</a:t>
            </a:r>
            <a:r>
              <a:rPr sz="1600" dirty="0"/>
              <a:t> </a:t>
            </a:r>
            <a:r>
              <a:rPr sz="1600" dirty="0" err="1"/>
              <a:t>имя</a:t>
            </a:r>
            <a:r>
              <a:rPr sz="1600" dirty="0"/>
              <a:t> </a:t>
            </a:r>
            <a:r>
              <a:rPr sz="1600" dirty="0" err="1"/>
              <a:t>национальной</a:t>
            </a:r>
            <a:r>
              <a:rPr sz="1600" dirty="0"/>
              <a:t> </a:t>
            </a:r>
            <a:r>
              <a:rPr sz="1600" dirty="0" err="1"/>
              <a:t>идеи</a:t>
            </a:r>
            <a:r>
              <a:rPr sz="1600" dirty="0"/>
              <a:t> </a:t>
            </a:r>
            <a:r>
              <a:rPr sz="1600" dirty="0" err="1"/>
              <a:t>единения</a:t>
            </a:r>
            <a:r>
              <a:rPr sz="1600" dirty="0"/>
              <a:t> и </a:t>
            </a:r>
            <a:r>
              <a:rPr sz="1600" dirty="0" err="1"/>
              <a:t>долга</a:t>
            </a:r>
            <a:r>
              <a:rPr sz="1600" dirty="0"/>
              <a:t>, </a:t>
            </a:r>
            <a:r>
              <a:rPr sz="1600" dirty="0" err="1"/>
              <a:t>во</a:t>
            </a:r>
            <a:r>
              <a:rPr sz="1600" dirty="0"/>
              <a:t> </a:t>
            </a:r>
            <a:r>
              <a:rPr sz="1600" dirty="0" err="1"/>
              <a:t>имя</a:t>
            </a:r>
            <a:endParaRPr sz="1600" dirty="0"/>
          </a:p>
          <a:p>
            <a:pPr algn="l">
              <a:defRPr/>
            </a:pPr>
            <a:r>
              <a:rPr sz="1600" dirty="0" err="1"/>
              <a:t>воинской</a:t>
            </a:r>
            <a:r>
              <a:rPr sz="1600" dirty="0"/>
              <a:t> </a:t>
            </a:r>
            <a:r>
              <a:rPr sz="1600" dirty="0" err="1"/>
              <a:t>чести</a:t>
            </a:r>
            <a:r>
              <a:rPr sz="1600" dirty="0"/>
              <a:t> и </a:t>
            </a:r>
            <a:r>
              <a:rPr sz="1600" dirty="0" err="1"/>
              <a:t>порядочности</a:t>
            </a:r>
            <a:r>
              <a:rPr sz="1600" dirty="0"/>
              <a:t>.</a:t>
            </a:r>
          </a:p>
        </p:txBody>
      </p:sp>
      <p:pic>
        <p:nvPicPr>
          <p:cNvPr id="880772717" name="Рисунок 880772716"/>
          <p:cNvPicPr>
            <a:picLocks noChangeAspect="1"/>
          </p:cNvPicPr>
          <p:nvPr/>
        </p:nvPicPr>
        <p:blipFill>
          <a:blip r:embed="rId2" cstate="print"/>
          <a:srcRect t="3720" r="2795" b="8712"/>
          <a:stretch/>
        </p:blipFill>
        <p:spPr bwMode="auto">
          <a:xfrm>
            <a:off x="6728110" y="3239660"/>
            <a:ext cx="5137456" cy="3477106"/>
          </a:xfrm>
          <a:prstGeom prst="rect">
            <a:avLst/>
          </a:prstGeom>
        </p:spPr>
      </p:pic>
      <p:pic>
        <p:nvPicPr>
          <p:cNvPr id="554835329" name="Рисунок 554835328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126651" y="2165371"/>
            <a:ext cx="6058628" cy="4551395"/>
          </a:xfrm>
          <a:prstGeom prst="rect">
            <a:avLst/>
          </a:prstGeom>
        </p:spPr>
      </p:pic>
      <p:pic>
        <p:nvPicPr>
          <p:cNvPr id="1117491119" name="Рисунок 1117491118"/>
          <p:cNvPicPr>
            <a:picLocks noChangeAspect="1"/>
          </p:cNvPicPr>
          <p:nvPr/>
        </p:nvPicPr>
        <p:blipFill>
          <a:blip r:embed="rId4" cstate="print"/>
          <a:stretch/>
        </p:blipFill>
        <p:spPr bwMode="auto">
          <a:xfrm>
            <a:off x="6799180" y="123175"/>
            <a:ext cx="4647542" cy="30983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56353589" name="TextBox 956353588"/>
          <p:cNvSpPr txBox="1"/>
          <p:nvPr/>
        </p:nvSpPr>
        <p:spPr bwMode="auto">
          <a:xfrm>
            <a:off x="6225775" y="98534"/>
            <a:ext cx="5446716" cy="91443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/>
              <a:t>Они служили верой и правдой так, как делали их</a:t>
            </a:r>
          </a:p>
          <a:p>
            <a:pPr algn="l">
              <a:defRPr/>
            </a:pPr>
            <a:r>
              <a:rPr/>
              <a:t>прадеды, деды и отцы, продолжая славные</a:t>
            </a:r>
          </a:p>
          <a:p>
            <a:pPr algn="l">
              <a:defRPr/>
            </a:pPr>
            <a:r>
              <a:rPr/>
              <a:t>традиции Российской армии.</a:t>
            </a:r>
          </a:p>
        </p:txBody>
      </p:sp>
      <p:pic>
        <p:nvPicPr>
          <p:cNvPr id="1852874730" name="Рисунок 1852874729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5713560" y="1127927"/>
            <a:ext cx="6109854" cy="4589879"/>
          </a:xfrm>
          <a:prstGeom prst="rect">
            <a:avLst/>
          </a:prstGeom>
        </p:spPr>
      </p:pic>
      <p:pic>
        <p:nvPicPr>
          <p:cNvPr id="540283239" name="Рисунок 540283238"/>
          <p:cNvPicPr>
            <a:picLocks noChangeAspect="1"/>
          </p:cNvPicPr>
          <p:nvPr/>
        </p:nvPicPr>
        <p:blipFill>
          <a:blip r:embed="rId3" cstate="print"/>
          <a:srcRect/>
          <a:stretch/>
        </p:blipFill>
        <p:spPr bwMode="auto">
          <a:xfrm>
            <a:off x="249152" y="98534"/>
            <a:ext cx="4909165" cy="3687889"/>
          </a:xfrm>
          <a:prstGeom prst="rect">
            <a:avLst/>
          </a:prstGeom>
        </p:spPr>
      </p:pic>
      <p:pic>
        <p:nvPicPr>
          <p:cNvPr id="1554032192" name="Рисунок 1554032191"/>
          <p:cNvPicPr>
            <a:picLocks noChangeAspect="1"/>
          </p:cNvPicPr>
          <p:nvPr/>
        </p:nvPicPr>
        <p:blipFill>
          <a:blip r:embed="rId4" cstate="print"/>
          <a:stretch/>
        </p:blipFill>
        <p:spPr bwMode="auto">
          <a:xfrm>
            <a:off x="1003415" y="3655938"/>
            <a:ext cx="3400639" cy="3098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3484068" name="TextBox 83484067"/>
          <p:cNvSpPr txBox="1"/>
          <p:nvPr/>
        </p:nvSpPr>
        <p:spPr bwMode="auto">
          <a:xfrm>
            <a:off x="252623" y="20626"/>
            <a:ext cx="5446235" cy="14630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/>
              <a:t>Каждый день наши парни мужественно и стойко</a:t>
            </a:r>
          </a:p>
          <a:p>
            <a:pPr algn="l">
              <a:defRPr/>
            </a:pPr>
            <a:r>
              <a:rPr/>
              <a:t>переносили изнуряющие тяготы войны. Теряли своих</a:t>
            </a:r>
          </a:p>
          <a:p>
            <a:pPr algn="l">
              <a:defRPr/>
            </a:pPr>
            <a:r>
              <a:rPr/>
              <a:t>боевых товарищей, надеялись на скорое возвращение</a:t>
            </a:r>
          </a:p>
          <a:p>
            <a:pPr algn="l">
              <a:defRPr/>
            </a:pPr>
            <a:r>
              <a:rPr/>
              <a:t>домой к любящим и родным. Судьба распорядилась</a:t>
            </a:r>
          </a:p>
          <a:p>
            <a:pPr algn="l">
              <a:defRPr/>
            </a:pPr>
            <a:r>
              <a:rPr/>
              <a:t>по-другому, и мальчишки шагнули в бессмертие.</a:t>
            </a:r>
          </a:p>
        </p:txBody>
      </p:sp>
      <p:pic>
        <p:nvPicPr>
          <p:cNvPr id="1447703441" name="Рисунок 1447703440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76468" y="1632886"/>
            <a:ext cx="5798544" cy="4356014"/>
          </a:xfrm>
          <a:prstGeom prst="rect">
            <a:avLst/>
          </a:prstGeom>
        </p:spPr>
      </p:pic>
      <p:pic>
        <p:nvPicPr>
          <p:cNvPr id="626913712" name="Рисунок 626913711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5948012" y="2972665"/>
            <a:ext cx="6112325" cy="3437824"/>
          </a:xfrm>
          <a:prstGeom prst="rect">
            <a:avLst/>
          </a:prstGeom>
        </p:spPr>
      </p:pic>
      <p:pic>
        <p:nvPicPr>
          <p:cNvPr id="855900762" name="Рисунок 855900761"/>
          <p:cNvPicPr>
            <a:picLocks noChangeAspect="1"/>
          </p:cNvPicPr>
          <p:nvPr/>
        </p:nvPicPr>
        <p:blipFill>
          <a:blip r:embed="rId4" cstate="print"/>
          <a:stretch/>
        </p:blipFill>
        <p:spPr bwMode="auto">
          <a:xfrm>
            <a:off x="6432725" y="168230"/>
            <a:ext cx="4686929" cy="26308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nes">
  <a:themeElements>
    <a:clrScheme name="Lines">
      <a:dk1>
        <a:sysClr val="windowText" lastClr="000000"/>
      </a:dk1>
      <a:lt1>
        <a:srgbClr val="D4735E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3300"/>
      </a:hlink>
      <a:folHlink>
        <a:srgbClr val="B2B2B2"/>
      </a:folHlink>
    </a:clrScheme>
    <a:fontScheme name="Times New Roman">
      <a:majorFont>
        <a:latin typeface="Times New Roman"/>
        <a:ea typeface="Arial"/>
        <a:cs typeface="Arial"/>
      </a:majorFont>
      <a:minorFont>
        <a:latin typeface="Times New Roman"/>
        <a:ea typeface="Arial"/>
        <a:cs typeface="Arial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>
            <a:tint val="96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>
          <a:blip xmlns:r="http://schemas.openxmlformats.org/officeDocument/2006/relationships" r:embed="rId1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>
    <a:spDef>
      <a:spPr bwMode="auto"/>
      <a:bodyPr/>
      <a:lstStyle/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</TotalTime>
  <Words>470</Words>
  <Application>Microsoft Office PowerPoint</Application>
  <DocSecurity>0</DocSecurity>
  <PresentationFormat>Произвольный</PresentationFormat>
  <Paragraphs>59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Lines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Студент</dc:creator>
  <cp:lastModifiedBy>Студент</cp:lastModifiedBy>
  <cp:revision>15</cp:revision>
  <dcterms:created xsi:type="dcterms:W3CDTF">2012-12-03T06:56:55Z</dcterms:created>
  <dcterms:modified xsi:type="dcterms:W3CDTF">2023-02-22T07:06:48Z</dcterms:modified>
  <dc:identifier/>
  <dc:language/>
  <cp:version/>
</cp:coreProperties>
</file>